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9"/>
  </p:notesMasterIdLst>
  <p:sldIdLst>
    <p:sldId id="352" r:id="rId2"/>
    <p:sldId id="362" r:id="rId3"/>
    <p:sldId id="556" r:id="rId4"/>
    <p:sldId id="572" r:id="rId5"/>
    <p:sldId id="626" r:id="rId6"/>
    <p:sldId id="361" r:id="rId7"/>
    <p:sldId id="561" r:id="rId8"/>
    <p:sldId id="375" r:id="rId9"/>
    <p:sldId id="614" r:id="rId10"/>
    <p:sldId id="377" r:id="rId11"/>
    <p:sldId id="376" r:id="rId12"/>
    <p:sldId id="557" r:id="rId13"/>
    <p:sldId id="355" r:id="rId14"/>
    <p:sldId id="562" r:id="rId15"/>
    <p:sldId id="611" r:id="rId16"/>
    <p:sldId id="559" r:id="rId17"/>
    <p:sldId id="566" r:id="rId18"/>
    <p:sldId id="625" r:id="rId19"/>
    <p:sldId id="568" r:id="rId20"/>
    <p:sldId id="598" r:id="rId21"/>
    <p:sldId id="600" r:id="rId22"/>
    <p:sldId id="615" r:id="rId23"/>
    <p:sldId id="259" r:id="rId24"/>
    <p:sldId id="417" r:id="rId25"/>
    <p:sldId id="571" r:id="rId26"/>
    <p:sldId id="262" r:id="rId27"/>
    <p:sldId id="263" r:id="rId28"/>
    <p:sldId id="266" r:id="rId29"/>
    <p:sldId id="601" r:id="rId30"/>
    <p:sldId id="604" r:id="rId31"/>
    <p:sldId id="605" r:id="rId32"/>
    <p:sldId id="573" r:id="rId33"/>
    <p:sldId id="258" r:id="rId34"/>
    <p:sldId id="628" r:id="rId35"/>
    <p:sldId id="627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618" r:id="rId44"/>
    <p:sldId id="275" r:id="rId45"/>
    <p:sldId id="276" r:id="rId46"/>
    <p:sldId id="277" r:id="rId47"/>
    <p:sldId id="278" r:id="rId48"/>
    <p:sldId id="279" r:id="rId49"/>
    <p:sldId id="268" r:id="rId50"/>
    <p:sldId id="579" r:id="rId51"/>
    <p:sldId id="616" r:id="rId52"/>
    <p:sldId id="582" r:id="rId53"/>
    <p:sldId id="613" r:id="rId54"/>
    <p:sldId id="580" r:id="rId55"/>
    <p:sldId id="619" r:id="rId56"/>
    <p:sldId id="620" r:id="rId57"/>
    <p:sldId id="621" r:id="rId58"/>
    <p:sldId id="622" r:id="rId59"/>
    <p:sldId id="623" r:id="rId60"/>
    <p:sldId id="624" r:id="rId61"/>
    <p:sldId id="576" r:id="rId62"/>
    <p:sldId id="564" r:id="rId63"/>
    <p:sldId id="578" r:id="rId64"/>
    <p:sldId id="553" r:id="rId65"/>
    <p:sldId id="555" r:id="rId66"/>
    <p:sldId id="617" r:id="rId67"/>
    <p:sldId id="58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8" d="100"/>
          <a:sy n="68" d="100"/>
        </p:scale>
        <p:origin x="616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19-Aug-25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769F4302-E26D-4272-95EE-0DE86748C3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0A2D462-78B4-4813-8CCA-FAE7A9F23801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06E5CB10-2848-4C03-B2C5-F54B63EA9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5D8082BD-75A9-4B2A-9802-C8049A00B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E8B61A9-0F15-48E6-B58C-1B3D35B2E453}" type="datetime1">
              <a:rPr lang="en-US" smtClean="0"/>
              <a:t>19-Aug-25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   Dr. Noshina Tariq (Thanks to Dr Akhter Jamil)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6CF5-8FF7-471E-83A5-007DE74B8DCF}" type="datetime1">
              <a:rPr lang="en-US" smtClean="0"/>
              <a:t>19-Aug-25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E0AB-8595-49A7-88B0-FA188E0EBDE4}" type="datetime1">
              <a:rPr lang="en-US" smtClean="0"/>
              <a:t>19-Aug-25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29131" y="360038"/>
            <a:ext cx="3333739" cy="672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36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98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4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Presented by    Dr. Noshina Tariq (Thanks to Dr Akhter Jamil) 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D2924-D547-4118-940F-E2E334FDA9D1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47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7412526">
              <a:lnSpc>
                <a:spcPts val="1191"/>
              </a:lnSpc>
            </a:pPr>
            <a:fld id="{81D60167-4931-47E6-BA6A-407CBD079E47}" type="slidenum">
              <a:rPr lang="en-US" spc="-44" smtClean="0"/>
              <a:pPr marL="7412526">
                <a:lnSpc>
                  <a:spcPts val="1191"/>
                </a:lnSpc>
              </a:pPr>
              <a:t>‹#›</a:t>
            </a:fld>
            <a:endParaRPr lang="en-US" spc="-44" dirty="0"/>
          </a:p>
        </p:txBody>
      </p:sp>
    </p:spTree>
    <p:extLst>
      <p:ext uri="{BB962C8B-B14F-4D97-AF65-F5344CB8AC3E}">
        <p14:creationId xmlns:p14="http://schemas.microsoft.com/office/powerpoint/2010/main" val="351479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00A2-9AD3-4045-BCF7-ECD37C2599F6}" type="datetime1">
              <a:rPr lang="en-US" smtClean="0"/>
              <a:t>19-Aug-25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3307F-E549-451D-99B9-0C923F08C99D}" type="datetime1">
              <a:rPr lang="en-US" smtClean="0"/>
              <a:t>19-Aug-25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E796-ADEA-4841-B5FB-9BA8808D380C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048E-4119-4F25-8181-B8A45E9676BE}" type="datetime1">
              <a:rPr lang="en-US" smtClean="0"/>
              <a:t>19-Aug-25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2BAFF-AE29-42FE-9A16-13530DBC6BB1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8904-B55B-480F-A24E-DB72F9CF7B1E}" type="datetime1">
              <a:rPr lang="en-US" smtClean="0"/>
              <a:t>19-Aug-25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E6D7-6EBC-42C9-BCFC-10D71A9A0B04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2809-F20B-411B-A519-E93DE21B60A7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1009D80-D0CB-458E-8AB8-7D82196F8D6B}" type="datetime1">
              <a:rPr lang="en-US" smtClean="0"/>
              <a:t>19-Aug-25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   Dr. Noshina Tariq (Thanks to Dr Akhter Jamil)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agram.com/dr.akhtarjamil?utm_source=qr&amp;igsh=dTkwemJvbWdmaGw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videos/2024_sora_2.m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anaconda/applications/tensorflow/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install/pip#linux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47C4-A1AE-480A-9DDF-B61086BFBBC2}" type="datetime1">
              <a:rPr lang="en-US" smtClean="0"/>
              <a:t>19-Aug-25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440891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National University of Computer and Emerging Sciences,</a:t>
            </a:r>
          </a:p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Islamabad, Pakistan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Introduction to Course 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23241" y="4800600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</a:t>
            </a:r>
            <a:r>
              <a:rPr lang="en-GB" sz="2000" b="1" dirty="0" smtClean="0">
                <a:solidFill>
                  <a:srgbClr val="002060"/>
                </a:solidFill>
                <a:latin typeface="Arial" charset="0"/>
              </a:rPr>
              <a:t>Noshina Tariq</a:t>
            </a:r>
            <a:endParaRPr lang="en-GB" sz="2000" b="1" dirty="0">
              <a:solidFill>
                <a:srgbClr val="002060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</a:t>
            </a:r>
            <a:r>
              <a:rPr lang="en-GB" sz="2000" b="1" dirty="0" smtClean="0">
                <a:solidFill>
                  <a:srgbClr val="002060"/>
                </a:solidFill>
                <a:latin typeface="Arial" charset="0"/>
              </a:rPr>
              <a:t>AI &amp; DS</a:t>
            </a:r>
            <a:endParaRPr lang="en-GB" sz="2000" b="1" dirty="0">
              <a:solidFill>
                <a:srgbClr val="002060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/>
              <a:t>Deep </a:t>
            </a:r>
            <a:r>
              <a:rPr lang="en-US" sz="2800" b="1" dirty="0"/>
              <a:t>Learning 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979" y="228600"/>
            <a:ext cx="1223315" cy="122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Deep Learning, by Ian Goodfellow and Yoshua </a:t>
            </a:r>
            <a:r>
              <a:rPr lang="en-US" i="1" dirty="0" err="1"/>
              <a:t>Bengio</a:t>
            </a:r>
            <a:r>
              <a:rPr lang="en-US" i="1" dirty="0"/>
              <a:t> and Aaron Courville, MIT Press.</a:t>
            </a:r>
          </a:p>
          <a:p>
            <a:r>
              <a:rPr lang="en-US" i="1" dirty="0">
                <a:hlinkClick r:id="rId2"/>
              </a:rPr>
              <a:t>Available Online</a:t>
            </a:r>
            <a:endParaRPr lang="en-US" i="1" dirty="0"/>
          </a:p>
          <a:p>
            <a:endParaRPr lang="en-US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391F-A3F4-4632-BB9A-3E3B73EFD467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 Books</a:t>
            </a:r>
            <a:endParaRPr lang="en-US" dirty="0"/>
          </a:p>
        </p:txBody>
      </p:sp>
      <p:pic>
        <p:nvPicPr>
          <p:cNvPr id="1026" name="Picture 2" descr="Deep Learning">
            <a:extLst>
              <a:ext uri="{FF2B5EF4-FFF2-40B4-BE49-F238E27FC236}">
                <a16:creationId xmlns:a16="http://schemas.microsoft.com/office/drawing/2014/main" id="{50B74E27-65C8-8325-6DEE-00904805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580" y="2305084"/>
            <a:ext cx="2902839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2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Research Papers</a:t>
            </a:r>
          </a:p>
          <a:p>
            <a:pPr lvl="0"/>
            <a:r>
              <a:rPr lang="en-US" sz="3200" dirty="0"/>
              <a:t>Neural Networks and Deep Learning : A Textbook, Charu C. Aggarwal</a:t>
            </a:r>
          </a:p>
          <a:p>
            <a:pPr lvl="0"/>
            <a:r>
              <a:rPr lang="en-US" sz="3200" dirty="0"/>
              <a:t>Deep Learning with Python, François </a:t>
            </a:r>
            <a:r>
              <a:rPr lang="en-US" sz="3200" dirty="0" err="1"/>
              <a:t>Cholle</a:t>
            </a:r>
            <a:endParaRPr lang="en-US" sz="3200" dirty="0"/>
          </a:p>
          <a:p>
            <a:pPr lvl="0"/>
            <a:r>
              <a:rPr lang="en-US" sz="3200" dirty="0"/>
              <a:t>Machine Learning and Deep Learning with Python, scikit-learn and TensorFlow, Sebastian </a:t>
            </a:r>
            <a:r>
              <a:rPr lang="en-US" sz="3200" dirty="0" err="1"/>
              <a:t>Raschka</a:t>
            </a:r>
            <a:r>
              <a:rPr lang="en-US" sz="3200" dirty="0"/>
              <a:t> and Vahid </a:t>
            </a:r>
            <a:r>
              <a:rPr lang="en-US" sz="3200" dirty="0" err="1"/>
              <a:t>Mirjalili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CBDE6-13A5-4800-B01D-047DE89A5DD4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 Book(s)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52C42-0A0B-4D03-8748-08876D89F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SimSun" panose="02010600030101010101" pitchFamily="2" charset="-122"/>
              </a:rPr>
              <a:t>Absolute Grading</a:t>
            </a:r>
            <a:endParaRPr lang="en-PK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DC2661-E2CD-47D5-8A1F-12B17D26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47FCA-208B-4A8D-8061-495A3890201E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8C247-9212-4F8D-BB25-1265F869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CF201-3D15-44C0-BFFF-CBD3AD8F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383E2C-9314-43B0-97E4-ECA38E07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Grading Policy</a:t>
            </a:r>
            <a:endParaRPr lang="en-PK" dirty="0"/>
          </a:p>
        </p:txBody>
      </p:sp>
      <p:pic>
        <p:nvPicPr>
          <p:cNvPr id="6146" name="Picture 2" descr="Grading is ineffective, harmful, and unjust — let's stop doing it | by Amy  J. Ko | Bits and Behavior | Medium">
            <a:extLst>
              <a:ext uri="{FF2B5EF4-FFF2-40B4-BE49-F238E27FC236}">
                <a16:creationId xmlns:a16="http://schemas.microsoft.com/office/drawing/2014/main" id="{CD19B02E-0164-4008-840C-E8146D13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4" y="4728308"/>
            <a:ext cx="4262437" cy="17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bsolute vs Relative Grading | educational research techniques">
            <a:extLst>
              <a:ext uri="{FF2B5EF4-FFF2-40B4-BE49-F238E27FC236}">
                <a16:creationId xmlns:a16="http://schemas.microsoft.com/office/drawing/2014/main" id="{A7B4CC4D-269F-4101-8A81-D170163C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6" y="2589428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tudent, Student Clipart, Student Vector PNG Transparent Clipart Image and  PSD File for Free Download">
            <a:extLst>
              <a:ext uri="{FF2B5EF4-FFF2-40B4-BE49-F238E27FC236}">
                <a16:creationId xmlns:a16="http://schemas.microsoft.com/office/drawing/2014/main" id="{28D9193D-8316-4CCF-A721-B202866FC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92" y="23931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D65430-0CCA-4401-87DA-F85C53FF5D77}"/>
              </a:ext>
            </a:extLst>
          </p:cNvPr>
          <p:cNvCxnSpPr/>
          <p:nvPr/>
        </p:nvCxnSpPr>
        <p:spPr>
          <a:xfrm>
            <a:off x="4038600" y="3464666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09DC2DF-38AD-4E76-A9DF-1AC6B7908998}"/>
              </a:ext>
            </a:extLst>
          </p:cNvPr>
          <p:cNvCxnSpPr>
            <a:endCxn id="6146" idx="0"/>
          </p:cNvCxnSpPr>
          <p:nvPr/>
        </p:nvCxnSpPr>
        <p:spPr>
          <a:xfrm rot="16200000" flipH="1">
            <a:off x="7395371" y="3777395"/>
            <a:ext cx="1099343" cy="802482"/>
          </a:xfrm>
          <a:prstGeom prst="bentConnector3">
            <a:avLst>
              <a:gd name="adj1" fmla="val -6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6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E20126E-1DE8-461B-82B8-B746C8767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Grading Policy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E9B4E-EE0F-4758-904D-05E76CCFF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C4D3-3ADA-4E48-A5FB-F3B544A871D1}" type="datetime1">
              <a:rPr lang="en-US" smtClean="0"/>
              <a:t>19-Aug-25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43D4F-2603-4D2A-9BFF-0C373742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B5764-73D0-4026-A98E-0312B964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51829"/>
              </p:ext>
            </p:extLst>
          </p:nvPr>
        </p:nvGraphicFramePr>
        <p:xfrm>
          <a:off x="609602" y="1752599"/>
          <a:ext cx="10591798" cy="4267200"/>
        </p:xfrm>
        <a:graphic>
          <a:graphicData uri="http://schemas.openxmlformats.org/drawingml/2006/table">
            <a:tbl>
              <a:tblPr firstRow="1" firstCol="1" bandRow="1"/>
              <a:tblGrid>
                <a:gridCol w="472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Assessment Item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Weight (%)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Assignments</a:t>
                      </a:r>
                      <a:endParaRPr lang="en-US" sz="3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 smtClean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3-4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Quizzes</a:t>
                      </a:r>
                      <a:endParaRPr lang="en-US" sz="3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Research Project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Sessional-I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12.5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Sessional-II</a:t>
                      </a:r>
                      <a:endParaRPr lang="en-US" sz="3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12.5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Final Exam</a:t>
                      </a:r>
                      <a:endParaRPr lang="en-US" sz="3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32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3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884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All assignments and Quizzes carry equal weightage</a:t>
            </a:r>
          </a:p>
          <a:p>
            <a:pPr lvl="0"/>
            <a:r>
              <a:rPr lang="en-US" dirty="0"/>
              <a:t>Enough Time will be given for Assignments for their implementation.</a:t>
            </a:r>
          </a:p>
          <a:p>
            <a:pPr lvl="0"/>
            <a:r>
              <a:rPr lang="en-US" dirty="0"/>
              <a:t>Quizzes can be </a:t>
            </a:r>
            <a:r>
              <a:rPr lang="en-US" dirty="0">
                <a:solidFill>
                  <a:srgbClr val="00B050"/>
                </a:solidFill>
              </a:rPr>
              <a:t>announced or unannounced.</a:t>
            </a:r>
          </a:p>
          <a:p>
            <a:pPr lvl="0"/>
            <a:r>
              <a:rPr lang="en-US" dirty="0"/>
              <a:t>All codes must be </a:t>
            </a:r>
            <a:r>
              <a:rPr lang="en-US" dirty="0">
                <a:solidFill>
                  <a:srgbClr val="FFC000"/>
                </a:solidFill>
              </a:rPr>
              <a:t>hosted on private GitHub repositories</a:t>
            </a:r>
            <a:r>
              <a:rPr lang="en-US" dirty="0"/>
              <a:t>, with the </a:t>
            </a:r>
            <a:r>
              <a:rPr lang="en-US" dirty="0">
                <a:solidFill>
                  <a:srgbClr val="00B0F0"/>
                </a:solidFill>
              </a:rPr>
              <a:t>instructor and all TAs as collaborators</a:t>
            </a:r>
            <a:r>
              <a:rPr lang="en-US" dirty="0"/>
              <a:t>, using GIT extensively for version control.</a:t>
            </a:r>
          </a:p>
          <a:p>
            <a:pPr lvl="0"/>
            <a:r>
              <a:rPr lang="en-US" dirty="0"/>
              <a:t>Project will be can be done in Groups (max </a:t>
            </a:r>
            <a:r>
              <a:rPr lang="en-US" dirty="0" smtClean="0"/>
              <a:t>2) </a:t>
            </a:r>
            <a:r>
              <a:rPr lang="en-US" dirty="0"/>
              <a:t>or individually.</a:t>
            </a:r>
          </a:p>
          <a:p>
            <a:pPr lvl="1"/>
            <a:r>
              <a:rPr lang="en-US" dirty="0"/>
              <a:t>Project include writing a research paper for publication.</a:t>
            </a:r>
          </a:p>
          <a:p>
            <a:pPr lvl="1"/>
            <a:r>
              <a:rPr lang="en-US" dirty="0"/>
              <a:t>You will be using </a:t>
            </a:r>
            <a:r>
              <a:rPr lang="en-US" b="1" dirty="0">
                <a:solidFill>
                  <a:srgbClr val="FF0000"/>
                </a:solidFill>
              </a:rPr>
              <a:t>Overleaf for Writing the paper </a:t>
            </a:r>
            <a:r>
              <a:rPr lang="en-US" dirty="0"/>
              <a:t>and presenting the results.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3BA8-F3EE-4D30-AAD5-0DB4AA381AAE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Explanation of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7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D1C76-D2F8-5959-8040-3055ED8C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Every assignment and project deliverable will </a:t>
            </a:r>
            <a:r>
              <a:rPr lang="en-US" sz="3200" b="1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have a 2-hour grace period.</a:t>
            </a:r>
          </a:p>
          <a:p>
            <a:pPr lvl="1"/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During which no penalty will apply. </a:t>
            </a:r>
          </a:p>
          <a:p>
            <a:pPr lvl="1"/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This is intended to allow you time to verify that your submission has been submitted properly. </a:t>
            </a:r>
          </a:p>
          <a:p>
            <a:r>
              <a:rPr lang="en-US" sz="3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 recommend you re-download it and look it over to make sure all deliverables have been answered.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Deliverables after the grace period will receive a grade of 0.</a:t>
            </a:r>
            <a:r>
              <a:rPr lang="en-US" sz="3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9A54D-28BB-D47A-12A0-C6D20B20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E51F2-88C2-4FF6-8270-13C96D6A8645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5C147-01A8-57A7-A9CC-122C290D0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EE464-E712-CE8D-C759-B433E67C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1AB90-1A7F-365F-BE55-C82D1DF8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for Assignment / Project</a:t>
            </a:r>
          </a:p>
        </p:txBody>
      </p:sp>
    </p:spTree>
    <p:extLst>
      <p:ext uri="{BB962C8B-B14F-4D97-AF65-F5344CB8AC3E}">
        <p14:creationId xmlns:p14="http://schemas.microsoft.com/office/powerpoint/2010/main" val="35990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00A6C7-6262-42F6-BE89-7D784E276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3152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ea typeface="SimSun" panose="02010600030101010101" pitchFamily="2" charset="-122"/>
              </a:rPr>
              <a:t>Plagiarism in any kind of assessment including project or sessional/ final exam, assignments quizzes, </a:t>
            </a:r>
            <a:r>
              <a:rPr lang="en-US" sz="2400" dirty="0">
                <a:solidFill>
                  <a:srgbClr val="FF0000"/>
                </a:solidFill>
                <a:ea typeface="SimSun" panose="02010600030101010101" pitchFamily="2" charset="-122"/>
              </a:rPr>
              <a:t>will result in F grade in the course</a:t>
            </a:r>
            <a:r>
              <a:rPr lang="en-US" sz="2400" dirty="0">
                <a:ea typeface="SimSun" panose="02010600030101010101" pitchFamily="2" charset="-122"/>
              </a:rPr>
              <a:t>.</a:t>
            </a:r>
          </a:p>
          <a:p>
            <a:r>
              <a:rPr lang="en-US" sz="2400" dirty="0">
                <a:ea typeface="SimSun" panose="02010600030101010101" pitchFamily="2" charset="-122"/>
              </a:rPr>
              <a:t>So what is it?</a:t>
            </a:r>
          </a:p>
          <a:p>
            <a:endParaRPr lang="en-US" sz="2400" dirty="0">
              <a:ea typeface="SimSun" panose="02010600030101010101" pitchFamily="2" charset="-12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BDF3E-074D-4093-8D17-782FC2E2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7F00-4997-470F-AEFF-F92DCF7B0811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B6A41-CD68-4E3E-8698-B799D1F2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EC2AC-104B-477D-AD9D-5F0C7BF8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D54780-EFB8-4C0A-B1CE-C9A666FD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1"/>
            <a:ext cx="8991600" cy="838200"/>
          </a:xfrm>
        </p:spPr>
        <p:txBody>
          <a:bodyPr/>
          <a:lstStyle/>
          <a:p>
            <a:r>
              <a:rPr lang="en-US" sz="2800" b="1" dirty="0">
                <a:ea typeface="SimSun" panose="02010600030101010101" pitchFamily="2" charset="-122"/>
              </a:rPr>
              <a:t>Course Plagiarism Policy</a:t>
            </a:r>
            <a:endParaRPr lang="en-PK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1C11C-48CD-4E7F-A80C-EFA92AE36BCF}"/>
              </a:ext>
            </a:extLst>
          </p:cNvPr>
          <p:cNvSpPr txBox="1"/>
          <p:nvPr/>
        </p:nvSpPr>
        <p:spPr>
          <a:xfrm>
            <a:off x="990600" y="3581400"/>
            <a:ext cx="6096000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Plagiarism is 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presenting someone else's work or ideas as your own, with or without their consent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, by incorporating it into your work without full acknowledgement. All published and unpublished material, whether in manuscript, printed or electronic form, is covered under this definition.</a:t>
            </a:r>
            <a:endParaRPr lang="en-PK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734348-471C-527E-26F2-B21BE6D0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228600"/>
            <a:ext cx="4160881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8A871-4450-4464-8F52-96CEFAD8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tabLst>
                <a:tab pos="-182880" algn="l"/>
                <a:tab pos="640080" algn="l"/>
                <a:tab pos="868680" algn="l"/>
                <a:tab pos="1097280" algn="l"/>
                <a:tab pos="1325880" algn="l"/>
                <a:tab pos="1554480" algn="l"/>
                <a:tab pos="1783080" algn="l"/>
                <a:tab pos="2011680" algn="l"/>
                <a:tab pos="2240280" algn="l"/>
                <a:tab pos="2468880" algn="l"/>
                <a:tab pos="2697480" algn="l"/>
                <a:tab pos="2926080" algn="l"/>
                <a:tab pos="3154680" algn="l"/>
                <a:tab pos="3314700" algn="l"/>
                <a:tab pos="3611880" algn="l"/>
                <a:tab pos="3840480" algn="l"/>
                <a:tab pos="4069080" algn="l"/>
                <a:tab pos="4297680" algn="l"/>
                <a:tab pos="4526280" algn="l"/>
                <a:tab pos="4754880" algn="l"/>
                <a:tab pos="5143500" algn="l"/>
                <a:tab pos="5326380" algn="l"/>
                <a:tab pos="5486400" algn="l"/>
              </a:tabLst>
            </a:pPr>
            <a:r>
              <a:rPr lang="en-US" sz="3200" dirty="0">
                <a:ea typeface="SimSun" panose="02010600030101010101" pitchFamily="2" charset="-122"/>
                <a:cs typeface="Times New Roman" panose="02020603050405020304" pitchFamily="18" charset="0"/>
              </a:rPr>
              <a:t>Retake of missed assessment items (other than sessional/ final exam) </a:t>
            </a:r>
            <a:r>
              <a:rPr lang="en-US" sz="3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is NOT allowed</a:t>
            </a:r>
            <a:r>
              <a:rPr lang="en-US" sz="3200" dirty="0"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>
              <a:spcBef>
                <a:spcPts val="200"/>
              </a:spcBef>
              <a:spcAft>
                <a:spcPts val="200"/>
              </a:spcAft>
              <a:tabLst>
                <a:tab pos="-182880" algn="l"/>
                <a:tab pos="640080" algn="l"/>
                <a:tab pos="868680" algn="l"/>
                <a:tab pos="1097280" algn="l"/>
                <a:tab pos="1325880" algn="l"/>
                <a:tab pos="1554480" algn="l"/>
                <a:tab pos="1783080" algn="l"/>
                <a:tab pos="2011680" algn="l"/>
                <a:tab pos="2240280" algn="l"/>
                <a:tab pos="2468880" algn="l"/>
                <a:tab pos="2697480" algn="l"/>
                <a:tab pos="2926080" algn="l"/>
                <a:tab pos="3154680" algn="l"/>
                <a:tab pos="3314700" algn="l"/>
                <a:tab pos="3611880" algn="l"/>
                <a:tab pos="3840480" algn="l"/>
                <a:tab pos="4069080" algn="l"/>
                <a:tab pos="4297680" algn="l"/>
                <a:tab pos="4526280" algn="l"/>
                <a:tab pos="4754880" algn="l"/>
                <a:tab pos="5143500" algn="l"/>
                <a:tab pos="5326380" algn="l"/>
                <a:tab pos="5486400" algn="l"/>
              </a:tabLst>
            </a:pPr>
            <a:r>
              <a:rPr lang="en-US" sz="3200" dirty="0">
                <a:ea typeface="SimSun" panose="02010600030101010101" pitchFamily="2" charset="-122"/>
                <a:cs typeface="Times New Roman" panose="02020603050405020304" pitchFamily="18" charset="0"/>
              </a:rPr>
              <a:t>Missed assessment item (other than sessional / final exam) </a:t>
            </a:r>
            <a:r>
              <a:rPr lang="en-US" sz="3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will earn zero marks</a:t>
            </a:r>
          </a:p>
          <a:p>
            <a:pPr>
              <a:spcBef>
                <a:spcPts val="200"/>
              </a:spcBef>
              <a:spcAft>
                <a:spcPts val="200"/>
              </a:spcAft>
              <a:tabLst>
                <a:tab pos="-182880" algn="l"/>
                <a:tab pos="640080" algn="l"/>
                <a:tab pos="868680" algn="l"/>
                <a:tab pos="1097280" algn="l"/>
                <a:tab pos="1325880" algn="l"/>
                <a:tab pos="1554480" algn="l"/>
                <a:tab pos="1783080" algn="l"/>
                <a:tab pos="2011680" algn="l"/>
                <a:tab pos="2240280" algn="l"/>
                <a:tab pos="2468880" algn="l"/>
                <a:tab pos="2697480" algn="l"/>
                <a:tab pos="2926080" algn="l"/>
                <a:tab pos="3154680" algn="l"/>
                <a:tab pos="3314700" algn="l"/>
                <a:tab pos="3611880" algn="l"/>
                <a:tab pos="3840480" algn="l"/>
                <a:tab pos="4069080" algn="l"/>
                <a:tab pos="4297680" algn="l"/>
                <a:tab pos="4526280" algn="l"/>
                <a:tab pos="4754880" algn="l"/>
                <a:tab pos="5143500" algn="l"/>
                <a:tab pos="5326380" algn="l"/>
                <a:tab pos="5486400" algn="l"/>
              </a:tabLst>
            </a:pPr>
            <a:r>
              <a:rPr lang="en-US" sz="3200" dirty="0">
                <a:ea typeface="SimSun" panose="02010600030101010101" pitchFamily="2" charset="-122"/>
                <a:cs typeface="Times New Roman" panose="02020603050405020304" pitchFamily="18" charset="0"/>
              </a:rPr>
              <a:t>Late submission will </a:t>
            </a:r>
            <a:r>
              <a:rPr lang="en-US" sz="3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sz="3200" dirty="0">
                <a:ea typeface="SimSun" panose="02010600030101010101" pitchFamily="2" charset="-122"/>
                <a:cs typeface="Times New Roman" panose="02020603050405020304" pitchFamily="18" charset="0"/>
              </a:rPr>
              <a:t> be accepted (</a:t>
            </a:r>
            <a:r>
              <a:rPr lang="en-US" sz="3200" dirty="0">
                <a:solidFill>
                  <a:srgbClr val="00B0F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Even by one second</a:t>
            </a:r>
            <a:r>
              <a:rPr lang="en-US" sz="3200" dirty="0">
                <a:ea typeface="SimSun" panose="02010600030101010101" pitchFamily="2" charset="-122"/>
                <a:cs typeface="Times New Roman" panose="02020603050405020304" pitchFamily="18" charset="0"/>
              </a:rPr>
              <a:t>).</a:t>
            </a:r>
            <a:endParaRPr lang="en-PK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200" dirty="0">
                <a:ea typeface="SimSun" panose="02010600030101010101" pitchFamily="2" charset="-122"/>
              </a:rPr>
              <a:t>For missed sessional/ final exam due procedure will be followed.</a:t>
            </a:r>
          </a:p>
          <a:p>
            <a:r>
              <a:rPr lang="en-US" sz="3200" dirty="0">
                <a:solidFill>
                  <a:srgbClr val="FF0000"/>
                </a:solidFill>
                <a:ea typeface="SimSun" panose="02010600030101010101" pitchFamily="2" charset="-122"/>
              </a:rPr>
              <a:t>No change </a:t>
            </a:r>
            <a:r>
              <a:rPr lang="en-US" sz="3200" dirty="0">
                <a:ea typeface="SimSun" panose="02010600030101010101" pitchFamily="2" charset="-122"/>
              </a:rPr>
              <a:t>is any deadline</a:t>
            </a:r>
            <a:endParaRPr lang="en-PK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3580D-D7E8-444F-913F-17DFA380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AE7A-ECD3-4AF4-90DF-5C6C7639721E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0300-E1E6-4549-89F6-52C7D9FA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5E363-E143-4B64-80B4-779722BD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09B8CE-BF5E-432C-B0BD-E8666F79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Assessment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398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A3D2CF-1703-9C02-DCF0-140D57126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867400" cy="45259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Project Paper</a:t>
            </a:r>
          </a:p>
          <a:p>
            <a:pPr lvl="1"/>
            <a:r>
              <a:rPr lang="en-US" sz="2800" dirty="0"/>
              <a:t>Plagiarism for paper will be checked via Turnitin software</a:t>
            </a:r>
          </a:p>
          <a:p>
            <a:pPr lvl="1"/>
            <a:r>
              <a:rPr lang="en-US" sz="2800" dirty="0"/>
              <a:t>Any paper with score greater than </a:t>
            </a:r>
            <a:r>
              <a:rPr lang="en-US" sz="2800" dirty="0" smtClean="0">
                <a:solidFill>
                  <a:srgbClr val="FF0000"/>
                </a:solidFill>
              </a:rPr>
              <a:t>15% </a:t>
            </a:r>
            <a:r>
              <a:rPr lang="en-US" sz="2800" dirty="0">
                <a:solidFill>
                  <a:srgbClr val="FF0000"/>
                </a:solidFill>
              </a:rPr>
              <a:t>will be considered plagiarized</a:t>
            </a:r>
            <a:r>
              <a:rPr lang="en-US" sz="2800" dirty="0"/>
              <a:t> and ZERO marks will be awarded.</a:t>
            </a:r>
          </a:p>
          <a:p>
            <a:pPr lvl="1"/>
            <a:r>
              <a:rPr lang="en-US" sz="2800" dirty="0"/>
              <a:t>Content will be also checked for </a:t>
            </a:r>
            <a:r>
              <a:rPr lang="en-US" sz="2800" dirty="0">
                <a:solidFill>
                  <a:srgbClr val="FF0000"/>
                </a:solidFill>
              </a:rPr>
              <a:t>AI Generated plagiarism, it must not exceed </a:t>
            </a:r>
            <a:r>
              <a:rPr lang="en-US" sz="2800" dirty="0" smtClean="0">
                <a:solidFill>
                  <a:srgbClr val="FF0000"/>
                </a:solidFill>
              </a:rPr>
              <a:t>20% </a:t>
            </a:r>
            <a:r>
              <a:rPr lang="en-US" sz="2800" dirty="0">
                <a:solidFill>
                  <a:srgbClr val="FF0000"/>
                </a:solidFill>
              </a:rPr>
              <a:t>too</a:t>
            </a:r>
            <a:r>
              <a:rPr lang="en-US" sz="2800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AD918-BFE9-C1AC-7A38-44D8797D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F547-24BF-4093-8C76-53C8A24FD235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7A224-E323-1CC5-5C7B-0C15777D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1FB87-9D93-F1D8-7291-BE170657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486CBE-456B-0217-076F-3A200DF0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a typeface="SimSun" panose="02010600030101010101" pitchFamily="2" charset="-122"/>
              </a:rPr>
              <a:t>Course Plagiarism Policy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C13246-921C-7D99-F200-EB83D814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09800"/>
            <a:ext cx="4644391" cy="290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9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C58965-9B34-4072-A5CB-B9D7D484C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Students are supposed to have </a:t>
            </a:r>
            <a:r>
              <a:rPr lang="en-US" dirty="0">
                <a:solidFill>
                  <a:srgbClr val="FF0000"/>
                </a:solidFill>
              </a:rPr>
              <a:t>100% attendance</a:t>
            </a:r>
            <a:r>
              <a:rPr lang="en-US" dirty="0"/>
              <a:t>.</a:t>
            </a:r>
          </a:p>
          <a:p>
            <a:r>
              <a:rPr lang="en-US" dirty="0"/>
              <a:t>The minimum attendance requirement at all levels and in all </a:t>
            </a:r>
            <a:r>
              <a:rPr lang="en-US" dirty="0">
                <a:solidFill>
                  <a:srgbClr val="FF0000"/>
                </a:solidFill>
              </a:rPr>
              <a:t>courses is 80%.</a:t>
            </a:r>
          </a:p>
          <a:p>
            <a:r>
              <a:rPr lang="en-US" dirty="0"/>
              <a:t>The relaxation of 20% attendance has been given only to cover any </a:t>
            </a:r>
            <a:r>
              <a:rPr lang="en-US" dirty="0">
                <a:solidFill>
                  <a:srgbClr val="FF0000"/>
                </a:solidFill>
              </a:rPr>
              <a:t>planned events or unforeseen situations</a:t>
            </a:r>
            <a:r>
              <a:rPr lang="en-US" dirty="0"/>
              <a:t>.</a:t>
            </a:r>
          </a:p>
          <a:p>
            <a:r>
              <a:rPr lang="en-US" dirty="0"/>
              <a:t>I will take attendance at the </a:t>
            </a:r>
            <a:r>
              <a:rPr lang="en-US" dirty="0">
                <a:solidFill>
                  <a:srgbClr val="00B0F0"/>
                </a:solidFill>
              </a:rPr>
              <a:t>start of lecture, within 15 minutes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US" dirty="0"/>
              <a:t>Ideal: </a:t>
            </a:r>
            <a:r>
              <a:rPr lang="en-US" dirty="0">
                <a:solidFill>
                  <a:srgbClr val="00B0F0"/>
                </a:solidFill>
              </a:rPr>
              <a:t>0 - 10 minutes Present 10-15 mins </a:t>
            </a:r>
            <a:r>
              <a:rPr lang="en-US" dirty="0"/>
              <a:t>marked as Late, beyond </a:t>
            </a:r>
            <a:r>
              <a:rPr lang="en-US" dirty="0">
                <a:solidFill>
                  <a:srgbClr val="FF0000"/>
                </a:solidFill>
              </a:rPr>
              <a:t>15 you </a:t>
            </a:r>
            <a:r>
              <a:rPr lang="en-US" dirty="0" err="1">
                <a:solidFill>
                  <a:srgbClr val="FF0000"/>
                </a:solidFill>
              </a:rPr>
              <a:t>ll</a:t>
            </a:r>
            <a:r>
              <a:rPr lang="en-US" dirty="0">
                <a:solidFill>
                  <a:srgbClr val="FF0000"/>
                </a:solidFill>
              </a:rPr>
              <a:t> be </a:t>
            </a:r>
            <a:r>
              <a:rPr lang="en-US" b="1" dirty="0">
                <a:solidFill>
                  <a:srgbClr val="FF0000"/>
                </a:solidFill>
              </a:rPr>
              <a:t>marked ABSENT</a:t>
            </a:r>
            <a:r>
              <a:rPr lang="en-US" dirty="0"/>
              <a:t>.</a:t>
            </a:r>
          </a:p>
          <a:p>
            <a:r>
              <a:rPr lang="en-US" dirty="0"/>
              <a:t>Beyond </a:t>
            </a:r>
            <a:r>
              <a:rPr lang="en-US" dirty="0">
                <a:solidFill>
                  <a:srgbClr val="FF0000"/>
                </a:solidFill>
              </a:rPr>
              <a:t>15 minutes</a:t>
            </a:r>
            <a:r>
              <a:rPr lang="en-US" dirty="0"/>
              <a:t>, you will be marked </a:t>
            </a:r>
            <a:r>
              <a:rPr lang="en-US" dirty="0">
                <a:solidFill>
                  <a:srgbClr val="FF0000"/>
                </a:solidFill>
              </a:rPr>
              <a:t>ABSENT</a:t>
            </a:r>
            <a:r>
              <a:rPr lang="en-US" dirty="0"/>
              <a:t>.</a:t>
            </a:r>
          </a:p>
          <a:p>
            <a:endParaRPr lang="en-P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8682D-1EEE-4767-B115-0EBD7202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7EA7-4633-4EC9-9F49-9B15254CEF43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EA26D-E257-41A1-9041-B22DF36E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08C95-146D-417C-BE18-88FAC309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5C6026-3E22-4C9A-9B9F-B2635026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policy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346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956047"/>
              </p:ext>
            </p:extLst>
          </p:nvPr>
        </p:nvGraphicFramePr>
        <p:xfrm>
          <a:off x="407437" y="1565880"/>
          <a:ext cx="11201400" cy="4491028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183363">
                  <a:extLst>
                    <a:ext uri="{9D8B030D-6E8A-4147-A177-3AD203B41FA5}">
                      <a16:colId xmlns:a16="http://schemas.microsoft.com/office/drawing/2014/main" val="262506407"/>
                    </a:ext>
                  </a:extLst>
                </a:gridCol>
                <a:gridCol w="550414">
                  <a:extLst>
                    <a:ext uri="{9D8B030D-6E8A-4147-A177-3AD203B41FA5}">
                      <a16:colId xmlns:a16="http://schemas.microsoft.com/office/drawing/2014/main" val="71064743"/>
                    </a:ext>
                  </a:extLst>
                </a:gridCol>
                <a:gridCol w="2733777">
                  <a:extLst>
                    <a:ext uri="{9D8B030D-6E8A-4147-A177-3AD203B41FA5}">
                      <a16:colId xmlns:a16="http://schemas.microsoft.com/office/drawing/2014/main" val="286668283"/>
                    </a:ext>
                  </a:extLst>
                </a:gridCol>
                <a:gridCol w="1592609">
                  <a:extLst>
                    <a:ext uri="{9D8B030D-6E8A-4147-A177-3AD203B41FA5}">
                      <a16:colId xmlns:a16="http://schemas.microsoft.com/office/drawing/2014/main" val="199062495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257344062"/>
                    </a:ext>
                  </a:extLst>
                </a:gridCol>
                <a:gridCol w="3760237">
                  <a:extLst>
                    <a:ext uri="{9D8B030D-6E8A-4147-A177-3AD203B41FA5}">
                      <a16:colId xmlns:a16="http://schemas.microsoft.com/office/drawing/2014/main" val="299966727"/>
                    </a:ext>
                  </a:extLst>
                </a:gridCol>
              </a:tblGrid>
              <a:tr h="72012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Instructor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effectLst/>
                        </a:rPr>
                        <a:t>Dr. Noshina Tariq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E-mail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effectLst/>
                        </a:rPr>
                        <a:t>noshina.tariq@isb.nu.edu.pk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6671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Current Position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Assistant 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Department</a:t>
                      </a: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 &amp; DS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146188"/>
                  </a:ext>
                </a:extLst>
              </a:tr>
              <a:tr h="1112243">
                <a:tc grid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PhD                           </a:t>
                      </a: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20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FAST, NUCES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Research </a:t>
                      </a: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Interest   : </a:t>
                      </a:r>
                      <a:r>
                        <a:rPr lang="en-US" sz="20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AI, Cyber Security, </a:t>
                      </a:r>
                      <a:r>
                        <a:rPr lang="en-US" sz="20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IoT</a:t>
                      </a:r>
                      <a:r>
                        <a:rPr lang="en-US" sz="20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Cloud and Fog Computing, </a:t>
                      </a:r>
                      <a:r>
                        <a:rPr lang="en-US" sz="20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Blockchain</a:t>
                      </a:r>
                      <a:r>
                        <a:rPr lang="en-US" sz="20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WSNs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357">
                <a:tc grid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hlinkClick r:id="rId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498056"/>
                  </a:ext>
                </a:extLst>
              </a:tr>
              <a:tr h="10277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Office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 block, 2</a:t>
                      </a:r>
                      <a:r>
                        <a:rPr lang="en-US" sz="2800" baseline="30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US" sz="2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Floor, Office #</a:t>
                      </a:r>
                      <a:r>
                        <a:rPr lang="en-US" sz="2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D-202 D</a:t>
                      </a:r>
                      <a:r>
                        <a:rPr lang="en-US" sz="2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Contact:</a:t>
                      </a:r>
                      <a:br>
                        <a:rPr lang="en-US" sz="2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03335250303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8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111-128-128; 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Ext. </a:t>
                      </a: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  <a:endParaRPr lang="en-US" sz="28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2930781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BEF9-F392-4FB2-8A79-5F54EFE919F4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Instructor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8915400" cy="4525963"/>
          </a:xfrm>
        </p:spPr>
        <p:txBody>
          <a:bodyPr>
            <a:noAutofit/>
          </a:bodyPr>
          <a:lstStyle/>
          <a:p>
            <a:r>
              <a:rPr lang="en-US" sz="3600" dirty="0"/>
              <a:t>Mobile Usage</a:t>
            </a:r>
          </a:p>
          <a:p>
            <a:pPr lvl="1"/>
            <a:r>
              <a:rPr lang="en-US" sz="2800" dirty="0"/>
              <a:t>Use of mobile phones should be avoided.</a:t>
            </a:r>
          </a:p>
          <a:p>
            <a:pPr lvl="1"/>
            <a:r>
              <a:rPr lang="en-US" sz="2800" dirty="0"/>
              <a:t>You can leave the class in case of an emergency</a:t>
            </a:r>
          </a:p>
          <a:p>
            <a:r>
              <a:rPr lang="en-US" sz="3600" dirty="0"/>
              <a:t>Discussion	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Class participation is highly appreciated</a:t>
            </a:r>
          </a:p>
          <a:p>
            <a:pPr lvl="1"/>
            <a:r>
              <a:rPr lang="en-US" sz="3200" dirty="0"/>
              <a:t>You can ask questions in the class(</a:t>
            </a:r>
            <a:r>
              <a:rPr lang="en-US" sz="3200" dirty="0">
                <a:solidFill>
                  <a:srgbClr val="00B050"/>
                </a:solidFill>
              </a:rPr>
              <a:t>Highly Appreciated</a:t>
            </a:r>
            <a:r>
              <a:rPr lang="en-US" sz="3200" dirty="0"/>
              <a:t>)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Discussion among students is not </a:t>
            </a:r>
            <a:r>
              <a:rPr lang="en-US" sz="3200" dirty="0" smtClean="0">
                <a:solidFill>
                  <a:srgbClr val="FF0000"/>
                </a:solidFill>
              </a:rPr>
              <a:t>allowed until asked.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9C2C-8D29-4FF5-B751-D870D9868550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Responsibility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FBCE52-916B-7513-EAEC-BE274393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678" y="4065162"/>
            <a:ext cx="1952625" cy="1952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041CD1-DD38-363A-AA4A-CD884353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677" y="1523320"/>
            <a:ext cx="1952625" cy="195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771B4-5329-A913-8604-40B2AC87F5D2}"/>
              </a:ext>
            </a:extLst>
          </p:cNvPr>
          <p:cNvSpPr txBox="1"/>
          <p:nvPr/>
        </p:nvSpPr>
        <p:spPr>
          <a:xfrm>
            <a:off x="9399037" y="611818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using: GPT 4o</a:t>
            </a:r>
          </a:p>
        </p:txBody>
      </p:sp>
    </p:spTree>
    <p:extLst>
      <p:ext uri="{BB962C8B-B14F-4D97-AF65-F5344CB8AC3E}">
        <p14:creationId xmlns:p14="http://schemas.microsoft.com/office/powerpoint/2010/main" val="37963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Be humble </a:t>
            </a:r>
          </a:p>
          <a:p>
            <a:r>
              <a:rPr lang="en-US" sz="3600" dirty="0" smtClean="0"/>
              <a:t>Always </a:t>
            </a:r>
            <a:r>
              <a:rPr lang="en-US" sz="3600" dirty="0"/>
              <a:t>try your best. </a:t>
            </a:r>
            <a:r>
              <a:rPr lang="en-US" sz="3600" dirty="0">
                <a:solidFill>
                  <a:srgbClr val="FF0000"/>
                </a:solidFill>
              </a:rPr>
              <a:t>Never give up</a:t>
            </a:r>
            <a:r>
              <a:rPr lang="en-US" sz="3600" dirty="0"/>
              <a:t>!</a:t>
            </a:r>
          </a:p>
          <a:p>
            <a:r>
              <a:rPr lang="en-US" sz="3600" dirty="0"/>
              <a:t>Be open to </a:t>
            </a:r>
            <a:r>
              <a:rPr lang="en-US" sz="3600" dirty="0">
                <a:solidFill>
                  <a:srgbClr val="0070C0"/>
                </a:solidFill>
              </a:rPr>
              <a:t>new ideas </a:t>
            </a:r>
            <a:r>
              <a:rPr lang="en-US" sz="3600" dirty="0"/>
              <a:t>and change with an open mind!</a:t>
            </a:r>
          </a:p>
          <a:p>
            <a:r>
              <a:rPr lang="en-US" sz="3600" dirty="0"/>
              <a:t>Respect </a:t>
            </a:r>
            <a:r>
              <a:rPr lang="en-US" sz="3600" dirty="0">
                <a:solidFill>
                  <a:srgbClr val="FFC000"/>
                </a:solidFill>
              </a:rPr>
              <a:t>everyone in the class</a:t>
            </a:r>
            <a:r>
              <a:rPr lang="en-US" sz="3600" dirty="0"/>
              <a:t>.</a:t>
            </a:r>
          </a:p>
          <a:p>
            <a:r>
              <a:rPr lang="en-US" sz="3600" dirty="0"/>
              <a:t>Welcome to discuss </a:t>
            </a:r>
            <a:r>
              <a:rPr lang="en-US" sz="3600" dirty="0">
                <a:solidFill>
                  <a:srgbClr val="00B0F0"/>
                </a:solidFill>
              </a:rPr>
              <a:t>anything if you face any issues</a:t>
            </a:r>
            <a:r>
              <a:rPr lang="en-US" sz="3600" dirty="0"/>
              <a:t>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4CDB-EFB8-4B58-9903-02BC7CB1FA55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Motivational Stuff</a:t>
            </a:r>
          </a:p>
        </p:txBody>
      </p:sp>
    </p:spTree>
    <p:extLst>
      <p:ext uri="{BB962C8B-B14F-4D97-AF65-F5344CB8AC3E}">
        <p14:creationId xmlns:p14="http://schemas.microsoft.com/office/powerpoint/2010/main" val="204319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586767-95E6-0501-6113-3BA4842ED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128000" cy="45259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Interactive Learning Experience!</a:t>
            </a:r>
          </a:p>
          <a:p>
            <a:r>
              <a:rPr lang="en-US" sz="3200" dirty="0">
                <a:solidFill>
                  <a:srgbClr val="00B0F0"/>
                </a:solidFill>
              </a:rPr>
              <a:t>Your Questions Are Always Welcome</a:t>
            </a:r>
            <a:r>
              <a:rPr lang="en-US" sz="3200" dirty="0"/>
              <a:t>! 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No question is too small, silly, or "wrong"—this is a safe space for curiosity.  </a:t>
            </a:r>
          </a:p>
          <a:p>
            <a:r>
              <a:rPr lang="en-US" sz="3200" dirty="0"/>
              <a:t>If you’re wondering about something, </a:t>
            </a:r>
            <a:r>
              <a:rPr lang="en-US" sz="3200" dirty="0">
                <a:solidFill>
                  <a:srgbClr val="7030A0"/>
                </a:solidFill>
              </a:rPr>
              <a:t>chances are others are too! Ask away—you’ll be helping the whole class.  </a:t>
            </a:r>
          </a:p>
          <a:p>
            <a:r>
              <a:rPr lang="en-US" sz="3200" dirty="0">
                <a:solidFill>
                  <a:srgbClr val="00B050"/>
                </a:solidFill>
              </a:rPr>
              <a:t>Active Participation is Key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AA3F8-5D8A-0F1D-503C-82EF5E79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73CD-2BFB-43B1-88C7-D09F5AA4E533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E9D0C-2D2A-2D96-8462-7CBBD3D3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DF2E0-3DD8-9343-B9AB-12E44BB1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1BE2A9-821E-410D-0AAF-F9CE20AB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Engagement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C52C1-0952-008B-21A2-EA265931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0" y="1798636"/>
            <a:ext cx="3060700" cy="3570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75752-91AF-2F16-56C2-0F78652BC0F2}"/>
              </a:ext>
            </a:extLst>
          </p:cNvPr>
          <p:cNvSpPr txBox="1"/>
          <p:nvPr/>
        </p:nvSpPr>
        <p:spPr>
          <a:xfrm>
            <a:off x="9144000" y="541183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using: GPT 4o</a:t>
            </a:r>
          </a:p>
        </p:txBody>
      </p:sp>
    </p:spTree>
    <p:extLst>
      <p:ext uri="{BB962C8B-B14F-4D97-AF65-F5344CB8AC3E}">
        <p14:creationId xmlns:p14="http://schemas.microsoft.com/office/powerpoint/2010/main" val="52076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ACB38-B7BE-3689-5B3F-43372007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1"/>
            <a:ext cx="8229600" cy="3809999"/>
          </a:xfrm>
        </p:spPr>
        <p:txBody>
          <a:bodyPr>
            <a:normAutofit/>
          </a:bodyPr>
          <a:lstStyle/>
          <a:p>
            <a:pPr marL="344599" indent="-333393">
              <a:spcBef>
                <a:spcPts val="556"/>
              </a:spcBef>
              <a:buFont typeface="Arial MT"/>
              <a:buChar char="•"/>
              <a:tabLst>
                <a:tab pos="344599" algn="l"/>
              </a:tabLst>
            </a:pPr>
            <a:r>
              <a:rPr lang="en-US" dirty="0">
                <a:latin typeface="Calibri"/>
                <a:cs typeface="Calibri"/>
              </a:rPr>
              <a:t>Please</a:t>
            </a:r>
            <a:r>
              <a:rPr lang="en-US" spc="-26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use</a:t>
            </a:r>
            <a:r>
              <a:rPr lang="en-US" spc="-26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26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available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9" dirty="0">
                <a:latin typeface="Calibri"/>
                <a:cs typeface="Calibri"/>
              </a:rPr>
              <a:t>resources</a:t>
            </a:r>
            <a:endParaRPr lang="en-US" dirty="0">
              <a:latin typeface="Calibri"/>
              <a:cs typeface="Calibri"/>
            </a:endParaRPr>
          </a:p>
          <a:p>
            <a:pPr marL="784460" lvl="1">
              <a:spcBef>
                <a:spcPts val="371"/>
              </a:spcBef>
              <a:tabLst>
                <a:tab pos="1120088" algn="l"/>
              </a:tabLst>
            </a:pP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Collaboration</a:t>
            </a:r>
            <a:r>
              <a:rPr lang="en-US" sz="2800" spc="-1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is</a:t>
            </a:r>
            <a:r>
              <a:rPr lang="en-US" sz="2800" spc="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00B050"/>
                </a:solidFill>
                <a:latin typeface="Calibri"/>
                <a:cs typeface="Calibri"/>
              </a:rPr>
              <a:t>encouraged</a:t>
            </a:r>
          </a:p>
          <a:p>
            <a:pPr marL="784460" lvl="1">
              <a:spcBef>
                <a:spcPts val="371"/>
              </a:spcBef>
              <a:tabLst>
                <a:tab pos="1120088" algn="l"/>
              </a:tabLst>
            </a:pP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lang="en-US" spc="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(email</a:t>
            </a:r>
            <a:r>
              <a:rPr lang="en-US" spc="18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me,</a:t>
            </a:r>
            <a:r>
              <a:rPr lang="en-US" spc="18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or</a:t>
            </a:r>
            <a:r>
              <a:rPr lang="en-US" spc="18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just walk</a:t>
            </a:r>
            <a:r>
              <a:rPr lang="en-US" spc="26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into</a:t>
            </a:r>
            <a:r>
              <a:rPr lang="en-US" spc="18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my</a:t>
            </a:r>
            <a:r>
              <a:rPr lang="en-US" spc="9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office</a:t>
            </a:r>
            <a:r>
              <a:rPr lang="en-US" spc="31" dirty="0">
                <a:latin typeface="Calibri"/>
                <a:cs typeface="Calibri"/>
              </a:rPr>
              <a:t> during office hours</a:t>
            </a:r>
            <a:r>
              <a:rPr lang="en-US" spc="-9" dirty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  <a:p>
            <a:pPr marL="731783" lvl="1" indent="-277360">
              <a:spcBef>
                <a:spcPts val="441"/>
              </a:spcBef>
              <a:buFont typeface="Arial MT"/>
              <a:buChar char="–"/>
              <a:tabLst>
                <a:tab pos="731783" algn="l"/>
              </a:tabLst>
            </a:pP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lang="en-US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classmates</a:t>
            </a:r>
            <a:r>
              <a:rPr lang="en-US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lang="en-US" spc="-9" dirty="0">
                <a:solidFill>
                  <a:srgbClr val="FF0000"/>
                </a:solidFill>
                <a:latin typeface="Calibri"/>
                <a:cs typeface="Calibri"/>
              </a:rPr>
              <a:t> friends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  <a:p>
            <a:pPr lvl="1">
              <a:spcBef>
                <a:spcPts val="176"/>
              </a:spcBef>
              <a:buFont typeface="Arial MT"/>
              <a:buChar char="–"/>
            </a:pPr>
            <a:endParaRPr lang="en-US" dirty="0">
              <a:latin typeface="Calibri"/>
              <a:cs typeface="Calibri"/>
            </a:endParaRPr>
          </a:p>
          <a:p>
            <a:pPr marL="344599" indent="-333393">
              <a:spcBef>
                <a:spcPts val="4"/>
              </a:spcBef>
              <a:buFont typeface="Arial MT"/>
              <a:buChar char="•"/>
              <a:tabLst>
                <a:tab pos="344599" algn="l"/>
              </a:tabLst>
            </a:pPr>
            <a:r>
              <a:rPr lang="en-US" dirty="0">
                <a:latin typeface="Calibri"/>
                <a:cs typeface="Calibri"/>
              </a:rPr>
              <a:t>If</a:t>
            </a:r>
            <a:r>
              <a:rPr lang="en-US" spc="-5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under</a:t>
            </a:r>
            <a:r>
              <a:rPr lang="en-US" spc="-22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stress/unable</a:t>
            </a:r>
            <a:r>
              <a:rPr lang="en-US" spc="-22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perform,</a:t>
            </a:r>
            <a:r>
              <a:rPr lang="en-US" spc="-4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please</a:t>
            </a:r>
            <a:r>
              <a:rPr lang="en-US" spc="-18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reach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spc="-22" dirty="0">
                <a:latin typeface="Calibri"/>
                <a:cs typeface="Calibri"/>
              </a:rPr>
              <a:t>out</a:t>
            </a:r>
            <a:endParaRPr lang="en-US" dirty="0">
              <a:latin typeface="Calibri"/>
              <a:cs typeface="Calibri"/>
            </a:endParaRPr>
          </a:p>
          <a:p>
            <a:pPr marL="731783" lvl="1" indent="-277360">
              <a:spcBef>
                <a:spcPts val="454"/>
              </a:spcBef>
              <a:buFont typeface="Arial MT"/>
              <a:buChar char="–"/>
              <a:tabLst>
                <a:tab pos="731783" algn="l"/>
              </a:tabLst>
            </a:pPr>
            <a:r>
              <a:rPr lang="en-US" dirty="0">
                <a:solidFill>
                  <a:srgbClr val="00B0F0"/>
                </a:solidFill>
                <a:latin typeface="Calibri"/>
                <a:cs typeface="Calibri"/>
              </a:rPr>
              <a:t>We</a:t>
            </a:r>
            <a:r>
              <a:rPr lang="en-US" spc="13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B0F0"/>
                </a:solidFill>
                <a:latin typeface="Calibri"/>
                <a:cs typeface="Calibri"/>
              </a:rPr>
              <a:t>will do</a:t>
            </a:r>
            <a:r>
              <a:rPr lang="en-US" spc="18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lang="en-US" spc="18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B0F0"/>
                </a:solidFill>
                <a:latin typeface="Calibri"/>
                <a:cs typeface="Calibri"/>
              </a:rPr>
              <a:t>best</a:t>
            </a:r>
            <a:r>
              <a:rPr lang="en-US" spc="22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B0F0"/>
                </a:solidFill>
                <a:latin typeface="Calibri"/>
                <a:cs typeface="Calibri"/>
              </a:rPr>
              <a:t>to</a:t>
            </a:r>
            <a:r>
              <a:rPr lang="en-US" spc="18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B0F0"/>
                </a:solidFill>
                <a:latin typeface="Calibri"/>
                <a:cs typeface="Calibri"/>
              </a:rPr>
              <a:t>help</a:t>
            </a:r>
            <a:r>
              <a:rPr lang="en-US" spc="18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pc="-22" dirty="0">
                <a:solidFill>
                  <a:srgbClr val="00B0F0"/>
                </a:solidFill>
                <a:latin typeface="Calibri"/>
                <a:cs typeface="Calibri"/>
              </a:rPr>
              <a:t>you</a:t>
            </a:r>
            <a:endParaRPr lang="en-US" dirty="0">
              <a:solidFill>
                <a:srgbClr val="00B0F0"/>
              </a:solidFill>
              <a:latin typeface="Calibri"/>
              <a:cs typeface="Calibri"/>
            </a:endParaRPr>
          </a:p>
          <a:p>
            <a:endParaRPr lang="en-US" sz="40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spcBef>
                <a:spcPts val="119"/>
              </a:spcBef>
            </a:pPr>
            <a:r>
              <a:rPr dirty="0"/>
              <a:t>Course</a:t>
            </a:r>
            <a:r>
              <a:rPr spc="-40" dirty="0"/>
              <a:t> </a:t>
            </a:r>
            <a:r>
              <a:rPr dirty="0"/>
              <a:t>philosophy</a:t>
            </a:r>
            <a:r>
              <a:rPr spc="-40" dirty="0"/>
              <a:t> </a:t>
            </a:r>
            <a:r>
              <a:rPr dirty="0"/>
              <a:t>and</a:t>
            </a:r>
            <a:r>
              <a:rPr spc="-13" dirty="0"/>
              <a:t> </a:t>
            </a:r>
            <a:r>
              <a:rPr spc="-9" dirty="0"/>
              <a:t>resources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757988"/>
            <a:ext cx="8748713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8400415">
              <a:lnSpc>
                <a:spcPts val="1350"/>
              </a:lnSpc>
            </a:pPr>
            <a:fld id="{81D60167-4931-47E6-BA6A-407CBD079E47}" type="slidenum">
              <a:rPr lang="en-US" spc="-50" smtClean="0"/>
              <a:pPr marL="8400415">
                <a:lnSpc>
                  <a:spcPts val="1350"/>
                </a:lnSpc>
              </a:pPr>
              <a:t>23</a:t>
            </a:fld>
            <a:endParaRPr spc="-44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5525234"/>
            <a:ext cx="11582400" cy="916842"/>
          </a:xfrm>
          <a:prstGeom prst="rect">
            <a:avLst/>
          </a:prstGeom>
          <a:solidFill>
            <a:srgbClr val="FFFF00"/>
          </a:solidFill>
          <a:ln w="3175">
            <a:solidFill>
              <a:srgbClr val="385D89"/>
            </a:solidFill>
          </a:ln>
        </p:spPr>
        <p:txBody>
          <a:bodyPr vert="horz" wrap="square" lIns="0" tIns="29135" rIns="0" bIns="0" rtlCol="0">
            <a:spAutoFit/>
          </a:bodyPr>
          <a:lstStyle/>
          <a:p>
            <a:pPr marL="421924" indent="-333393">
              <a:spcBef>
                <a:spcPts val="229"/>
              </a:spcBef>
              <a:buFont typeface="Arial MT"/>
              <a:buChar char="•"/>
              <a:tabLst>
                <a:tab pos="421924" algn="l"/>
              </a:tabLst>
            </a:pPr>
            <a:r>
              <a:rPr sz="2800" dirty="0">
                <a:latin typeface="Calibri"/>
                <a:cs typeface="Calibri"/>
              </a:rPr>
              <a:t>No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student left</a:t>
            </a:r>
            <a:r>
              <a:rPr sz="2800" spc="-1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behind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-4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ideal</a:t>
            </a:r>
            <a:r>
              <a:rPr sz="2800" spc="-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world</a:t>
            </a:r>
            <a:r>
              <a:rPr sz="2800" spc="-1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everyone</a:t>
            </a:r>
            <a:r>
              <a:rPr sz="2800" spc="-26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earn</a:t>
            </a:r>
            <a:r>
              <a:rPr sz="2800" b="1" spc="-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endParaRPr lang="en-US" sz="2800" b="1" spc="-18" dirty="0">
              <a:solidFill>
                <a:srgbClr val="BF0000"/>
              </a:solidFill>
              <a:latin typeface="Calibri"/>
              <a:cs typeface="Calibri"/>
            </a:endParaRPr>
          </a:p>
          <a:p>
            <a:pPr marL="88531" algn="ctr">
              <a:spcBef>
                <a:spcPts val="229"/>
              </a:spcBef>
              <a:tabLst>
                <a:tab pos="421924" algn="l"/>
              </a:tabLst>
            </a:pP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“GOOD GRADES”</a:t>
            </a:r>
            <a:endParaRPr sz="2800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DBA4E-B632-70DA-FCDF-B93D53DB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713" y="1561280"/>
            <a:ext cx="3264549" cy="3264549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1CAD05B-000F-F3DE-FB73-D7538644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436D5-9A03-4C35-B7C0-C9014AA559FE}" type="datetime1">
              <a:rPr lang="en-US" smtClean="0"/>
              <a:t>19-Aug-25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F197D1-27EC-1AF0-B194-3A0EBE7C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477000"/>
            <a:ext cx="3860800" cy="457200"/>
          </a:xfrm>
        </p:spPr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B8D38-4381-E8F1-E878-ED5A4883CC3B}"/>
              </a:ext>
            </a:extLst>
          </p:cNvPr>
          <p:cNvSpPr txBox="1"/>
          <p:nvPr/>
        </p:nvSpPr>
        <p:spPr>
          <a:xfrm>
            <a:off x="9083351" y="490749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using: GPT 4o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is designed for graduate students to gain theoretical and </a:t>
            </a:r>
            <a:r>
              <a:rPr lang="en-US" dirty="0">
                <a:solidFill>
                  <a:srgbClr val="00B050"/>
                </a:solidFill>
              </a:rPr>
              <a:t>practical knowledge of Deep Learning.</a:t>
            </a:r>
          </a:p>
          <a:p>
            <a:endParaRPr lang="en-US" dirty="0"/>
          </a:p>
          <a:p>
            <a:r>
              <a:rPr lang="en-US" dirty="0"/>
              <a:t>Course will cover some of the advanced level algorithms.</a:t>
            </a:r>
          </a:p>
          <a:p>
            <a:endParaRPr lang="en-US" dirty="0"/>
          </a:p>
          <a:p>
            <a:r>
              <a:rPr lang="en-US" altLang="zh-CN" dirty="0">
                <a:ea typeface="SimSun" panose="02010600030101010101" pitchFamily="2" charset="-122"/>
              </a:rPr>
              <a:t>Covers </a:t>
            </a:r>
            <a:r>
              <a:rPr lang="en-US" altLang="zh-CN" dirty="0">
                <a:solidFill>
                  <a:srgbClr val="0070C0"/>
                </a:solidFill>
                <a:ea typeface="SimSun" panose="02010600030101010101" pitchFamily="2" charset="-122"/>
              </a:rPr>
              <a:t>algorithms, theory and practical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D5D43-8184-4858-BF4C-E66087A128C4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E2B67A-BD61-4D5D-90F4-625CA94D6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Get use to </a:t>
            </a:r>
            <a:r>
              <a:rPr lang="en-US" sz="3200" dirty="0">
                <a:solidFill>
                  <a:srgbClr val="00B0F0"/>
                </a:solidFill>
              </a:rPr>
              <a:t>reading research papers </a:t>
            </a:r>
            <a:r>
              <a:rPr lang="en-US" sz="3200" dirty="0"/>
              <a:t>related to their topic and write a short report.</a:t>
            </a:r>
          </a:p>
          <a:p>
            <a:r>
              <a:rPr lang="en-US" sz="3200" dirty="0"/>
              <a:t>Particularly following items are required for discussion</a:t>
            </a:r>
          </a:p>
          <a:p>
            <a:pPr lvl="1"/>
            <a:r>
              <a:rPr lang="en-US" sz="2800" dirty="0">
                <a:solidFill>
                  <a:srgbClr val="FFC000"/>
                </a:solidFill>
              </a:rPr>
              <a:t>Methodology of the paper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Main </a:t>
            </a:r>
            <a:r>
              <a:rPr lang="en-US" sz="2800" dirty="0" smtClean="0">
                <a:solidFill>
                  <a:srgbClr val="00B0F0"/>
                </a:solidFill>
              </a:rPr>
              <a:t>Contributions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Research Gaps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2800" dirty="0">
                <a:solidFill>
                  <a:srgbClr val="FFC000"/>
                </a:solidFill>
              </a:rPr>
              <a:t>Experimental Results</a:t>
            </a:r>
          </a:p>
          <a:p>
            <a:pPr lvl="1"/>
            <a:r>
              <a:rPr lang="en-US" sz="2800" dirty="0"/>
              <a:t>Strong points and weak points</a:t>
            </a:r>
            <a:endParaRPr lang="en-PK" sz="2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45016-470C-4DD0-B86F-ABF36635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AA8A-DD43-4145-8B90-ACAAA5449D4F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327FE-2BFE-435B-8F44-4ECA3A69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8777F-ACAA-424A-8C7E-19C67BFF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68B192-790C-46DC-887D-CC0660F5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Papers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6123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09600" y="1600201"/>
            <a:ext cx="10972800" cy="4886262"/>
          </a:xfrm>
          <a:prstGeom prst="rect">
            <a:avLst/>
          </a:prstGeom>
        </p:spPr>
        <p:txBody>
          <a:bodyPr vert="horz" wrap="square" lIns="0" tIns="57710" rIns="0" bIns="0" rtlCol="0">
            <a:spAutoFit/>
          </a:bodyPr>
          <a:lstStyle/>
          <a:p>
            <a:pPr marL="509895" marR="368693" indent="-499249">
              <a:lnSpc>
                <a:spcPts val="2824"/>
              </a:lnSpc>
              <a:spcBef>
                <a:spcPts val="454"/>
              </a:spcBef>
              <a:buAutoNum type="arabicPeriod"/>
              <a:tabLst>
                <a:tab pos="509895" algn="l"/>
                <a:tab pos="511015" algn="l"/>
              </a:tabLst>
            </a:pPr>
            <a:r>
              <a:rPr sz="3200" dirty="0">
                <a:solidFill>
                  <a:srgbClr val="BF0000"/>
                </a:solidFill>
              </a:rPr>
              <a:t>	</a:t>
            </a:r>
            <a:r>
              <a:rPr sz="3200" spc="-9" dirty="0">
                <a:solidFill>
                  <a:srgbClr val="BF0000"/>
                </a:solidFill>
              </a:rPr>
              <a:t>Understanding</a:t>
            </a:r>
            <a:r>
              <a:rPr sz="3200" spc="-26" dirty="0">
                <a:solidFill>
                  <a:srgbClr val="BF0000"/>
                </a:solidFill>
              </a:rPr>
              <a:t> </a:t>
            </a:r>
            <a:r>
              <a:rPr sz="3200" dirty="0">
                <a:solidFill>
                  <a:srgbClr val="BF0000"/>
                </a:solidFill>
              </a:rPr>
              <a:t>some</a:t>
            </a:r>
            <a:r>
              <a:rPr sz="3200" spc="9" dirty="0">
                <a:solidFill>
                  <a:srgbClr val="BF0000"/>
                </a:solidFill>
              </a:rPr>
              <a:t> </a:t>
            </a:r>
            <a:r>
              <a:rPr sz="3200" dirty="0">
                <a:solidFill>
                  <a:srgbClr val="BF0000"/>
                </a:solidFill>
              </a:rPr>
              <a:t>of</a:t>
            </a:r>
            <a:r>
              <a:rPr sz="3200" spc="18" dirty="0">
                <a:solidFill>
                  <a:srgbClr val="BF0000"/>
                </a:solidFill>
              </a:rPr>
              <a:t> </a:t>
            </a:r>
            <a:r>
              <a:rPr sz="3200" dirty="0">
                <a:solidFill>
                  <a:srgbClr val="BF0000"/>
                </a:solidFill>
              </a:rPr>
              <a:t>the</a:t>
            </a:r>
            <a:r>
              <a:rPr sz="3200" spc="-22" dirty="0">
                <a:solidFill>
                  <a:srgbClr val="BF0000"/>
                </a:solidFill>
              </a:rPr>
              <a:t> </a:t>
            </a:r>
            <a:r>
              <a:rPr sz="3200" dirty="0">
                <a:solidFill>
                  <a:srgbClr val="BF0000"/>
                </a:solidFill>
              </a:rPr>
              <a:t>theory</a:t>
            </a:r>
            <a:r>
              <a:rPr sz="3200" spc="-4" dirty="0">
                <a:solidFill>
                  <a:srgbClr val="BF0000"/>
                </a:solidFill>
              </a:rPr>
              <a:t> </a:t>
            </a:r>
            <a:r>
              <a:rPr sz="3200" dirty="0">
                <a:solidFill>
                  <a:srgbClr val="BF0000"/>
                </a:solidFill>
              </a:rPr>
              <a:t>behind</a:t>
            </a:r>
            <a:r>
              <a:rPr sz="3200" spc="-9" dirty="0">
                <a:solidFill>
                  <a:srgbClr val="BF0000"/>
                </a:solidFill>
              </a:rPr>
              <a:t> neural networks</a:t>
            </a:r>
            <a:endParaRPr sz="3200" dirty="0"/>
          </a:p>
          <a:p>
            <a:pPr marL="731223" lvl="1" indent="-276800">
              <a:spcBef>
                <a:spcPts val="256"/>
              </a:spcBef>
              <a:buFont typeface="Arial MT"/>
              <a:buChar char="–"/>
              <a:tabLst>
                <a:tab pos="731223" algn="l"/>
              </a:tabLst>
            </a:pP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what,</a:t>
            </a:r>
            <a:r>
              <a:rPr sz="2800" spc="-8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800" spc="-57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why</a:t>
            </a:r>
            <a:r>
              <a:rPr sz="2800" spc="-4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and</a:t>
            </a:r>
            <a:r>
              <a:rPr sz="2800" spc="-57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spc="-22" dirty="0">
                <a:solidFill>
                  <a:srgbClr val="BF0000"/>
                </a:solidFill>
                <a:latin typeface="Calibri"/>
                <a:cs typeface="Calibri"/>
              </a:rPr>
              <a:t>how</a:t>
            </a:r>
            <a:endParaRPr sz="2800" dirty="0">
              <a:latin typeface="Calibri"/>
              <a:cs typeface="Calibri"/>
            </a:endParaRPr>
          </a:p>
          <a:p>
            <a:pPr marL="1120648" lvl="2" indent="-221888">
              <a:spcBef>
                <a:spcPts val="260"/>
              </a:spcBef>
              <a:buFont typeface="Arial MT"/>
              <a:buChar char="•"/>
              <a:tabLst>
                <a:tab pos="1120648" algn="l"/>
              </a:tabLst>
            </a:pPr>
            <a:r>
              <a:rPr sz="2400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400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spc="-18" dirty="0">
                <a:solidFill>
                  <a:srgbClr val="BF0000"/>
                </a:solidFill>
                <a:latin typeface="Calibri"/>
                <a:cs typeface="Calibri"/>
              </a:rPr>
              <a:t>math</a:t>
            </a:r>
            <a:endParaRPr sz="2400" dirty="0">
              <a:latin typeface="Calibri"/>
              <a:cs typeface="Calibri"/>
            </a:endParaRPr>
          </a:p>
          <a:p>
            <a:pPr marL="1120648" lvl="2" indent="-221888">
              <a:spcBef>
                <a:spcPts val="234"/>
              </a:spcBef>
              <a:buFont typeface="Arial MT"/>
              <a:buChar char="•"/>
              <a:tabLst>
                <a:tab pos="1120648" algn="l"/>
              </a:tabLst>
            </a:pPr>
            <a:r>
              <a:rPr sz="2400" dirty="0">
                <a:solidFill>
                  <a:srgbClr val="BF0000"/>
                </a:solidFill>
                <a:latin typeface="Calibri"/>
                <a:cs typeface="Calibri"/>
              </a:rPr>
              <a:t>And</a:t>
            </a:r>
            <a:r>
              <a:rPr sz="2400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400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F0000"/>
                </a:solidFill>
                <a:latin typeface="Calibri"/>
                <a:cs typeface="Calibri"/>
              </a:rPr>
              <a:t>occasional</a:t>
            </a:r>
            <a:r>
              <a:rPr sz="2400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spc="-9" dirty="0">
                <a:solidFill>
                  <a:srgbClr val="BF0000"/>
                </a:solidFill>
                <a:latin typeface="Calibri"/>
                <a:cs typeface="Calibri"/>
              </a:rPr>
              <a:t>history</a:t>
            </a:r>
            <a:endParaRPr sz="2400" dirty="0">
              <a:latin typeface="Calibri"/>
              <a:cs typeface="Calibri"/>
            </a:endParaRPr>
          </a:p>
          <a:p>
            <a:pPr marL="731223" lvl="1" indent="-276800">
              <a:spcBef>
                <a:spcPts val="238"/>
              </a:spcBef>
              <a:buFont typeface="Arial MT"/>
              <a:buChar char="–"/>
              <a:tabLst>
                <a:tab pos="731223" algn="l"/>
              </a:tabLst>
            </a:pP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Will</a:t>
            </a:r>
            <a:r>
              <a:rPr sz="2800" spc="-5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help</a:t>
            </a:r>
            <a:r>
              <a:rPr sz="2800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you</a:t>
            </a:r>
            <a:r>
              <a:rPr sz="2800" spc="-6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spc="-18" dirty="0">
                <a:solidFill>
                  <a:srgbClr val="BF0000"/>
                </a:solidFill>
                <a:latin typeface="Calibri"/>
                <a:cs typeface="Calibri"/>
              </a:rPr>
              <a:t>contextualize</a:t>
            </a:r>
            <a:r>
              <a:rPr sz="2800" spc="-4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r>
              <a:rPr sz="2800" spc="-4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and</a:t>
            </a:r>
            <a:r>
              <a:rPr sz="2800" spc="-4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3</a:t>
            </a:r>
            <a:r>
              <a:rPr sz="2800" spc="-4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spc="-9" dirty="0">
                <a:solidFill>
                  <a:srgbClr val="BF0000"/>
                </a:solidFill>
                <a:latin typeface="Calibri"/>
                <a:cs typeface="Calibri"/>
              </a:rPr>
              <a:t>below</a:t>
            </a:r>
            <a:endParaRPr sz="2800" dirty="0">
              <a:latin typeface="Calibri"/>
              <a:cs typeface="Calibri"/>
            </a:endParaRPr>
          </a:p>
          <a:p>
            <a:pPr marL="731223" lvl="1" indent="-276800">
              <a:spcBef>
                <a:spcPts val="274"/>
              </a:spcBef>
              <a:buFont typeface="Arial MT"/>
              <a:buChar char="–"/>
              <a:tabLst>
                <a:tab pos="731223" algn="l"/>
              </a:tabLst>
            </a:pP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Will</a:t>
            </a:r>
            <a:r>
              <a:rPr sz="2800" spc="-7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help</a:t>
            </a:r>
            <a:r>
              <a:rPr sz="2800" spc="-4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you</a:t>
            </a:r>
            <a:r>
              <a:rPr sz="2800" spc="-8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develop</a:t>
            </a:r>
            <a:r>
              <a:rPr sz="2800" spc="-2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and</a:t>
            </a:r>
            <a:r>
              <a:rPr sz="2800" spc="-6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extend</a:t>
            </a:r>
            <a:r>
              <a:rPr sz="2800" spc="-7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your</a:t>
            </a:r>
            <a:r>
              <a:rPr sz="2800" spc="-5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ideas</a:t>
            </a:r>
            <a:r>
              <a:rPr sz="2800" spc="-57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in</a:t>
            </a:r>
            <a:r>
              <a:rPr sz="2800" spc="-6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800" spc="-7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spc="-9" dirty="0">
                <a:solidFill>
                  <a:srgbClr val="BF0000"/>
                </a:solidFill>
                <a:latin typeface="Calibri"/>
                <a:cs typeface="Calibri"/>
              </a:rPr>
              <a:t>topic</a:t>
            </a:r>
            <a:endParaRPr sz="2800" dirty="0">
              <a:latin typeface="Calibri"/>
              <a:cs typeface="Calibri"/>
            </a:endParaRPr>
          </a:p>
          <a:p>
            <a:pPr marL="1120648" lvl="2" indent="-221888">
              <a:spcBef>
                <a:spcPts val="247"/>
              </a:spcBef>
              <a:buFont typeface="Arial MT"/>
              <a:buChar char="•"/>
              <a:tabLst>
                <a:tab pos="1120648" algn="l"/>
              </a:tabLst>
            </a:pPr>
            <a:r>
              <a:rPr sz="2400" dirty="0">
                <a:solidFill>
                  <a:srgbClr val="BF0000"/>
                </a:solidFill>
                <a:latin typeface="Calibri"/>
                <a:cs typeface="Calibri"/>
              </a:rPr>
              <a:t>Research</a:t>
            </a:r>
            <a:r>
              <a:rPr sz="2400" spc="-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F0000"/>
                </a:solidFill>
                <a:latin typeface="Calibri"/>
                <a:cs typeface="Calibri"/>
              </a:rPr>
              <a:t>/</a:t>
            </a:r>
            <a:r>
              <a:rPr sz="2400" spc="-6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F0000"/>
                </a:solidFill>
                <a:latin typeface="Calibri"/>
                <a:cs typeface="Calibri"/>
              </a:rPr>
              <a:t>Grad</a:t>
            </a:r>
            <a:r>
              <a:rPr sz="2400" spc="-4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spc="-9" dirty="0">
                <a:solidFill>
                  <a:srgbClr val="BF0000"/>
                </a:solidFill>
                <a:latin typeface="Calibri"/>
                <a:cs typeface="Calibri"/>
              </a:rPr>
              <a:t>school</a:t>
            </a:r>
            <a:endParaRPr sz="2400" dirty="0">
              <a:latin typeface="Calibri"/>
              <a:cs typeface="Calibri"/>
            </a:endParaRPr>
          </a:p>
          <a:p>
            <a:pPr marL="1120648" lvl="2" indent="-221888">
              <a:spcBef>
                <a:spcPts val="234"/>
              </a:spcBef>
              <a:buFont typeface="Arial MT"/>
              <a:buChar char="•"/>
              <a:tabLst>
                <a:tab pos="1120648" algn="l"/>
              </a:tabLst>
            </a:pPr>
            <a:r>
              <a:rPr sz="2400" dirty="0">
                <a:solidFill>
                  <a:srgbClr val="BF0000"/>
                </a:solidFill>
                <a:latin typeface="Calibri"/>
                <a:cs typeface="Calibri"/>
              </a:rPr>
              <a:t>And</a:t>
            </a:r>
            <a:r>
              <a:rPr sz="2400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F0000"/>
                </a:solidFill>
                <a:latin typeface="Calibri"/>
                <a:cs typeface="Calibri"/>
              </a:rPr>
              <a:t>job</a:t>
            </a:r>
            <a:r>
              <a:rPr sz="2400" spc="-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spc="-9" dirty="0">
                <a:solidFill>
                  <a:srgbClr val="BF0000"/>
                </a:solidFill>
                <a:latin typeface="Calibri"/>
                <a:cs typeface="Calibri"/>
              </a:rPr>
              <a:t>interviews!</a:t>
            </a:r>
            <a:endParaRPr sz="2400" dirty="0">
              <a:latin typeface="Calibri"/>
              <a:cs typeface="Calibri"/>
            </a:endParaRPr>
          </a:p>
          <a:p>
            <a:pPr marL="511015" indent="-499809">
              <a:buAutoNum type="arabicPeriod"/>
              <a:tabLst>
                <a:tab pos="511015" algn="l"/>
              </a:tabLst>
            </a:pPr>
            <a:r>
              <a:rPr sz="3200" dirty="0">
                <a:solidFill>
                  <a:srgbClr val="008000"/>
                </a:solidFill>
              </a:rPr>
              <a:t>Build</a:t>
            </a:r>
            <a:r>
              <a:rPr sz="3200" spc="-18" dirty="0">
                <a:solidFill>
                  <a:srgbClr val="008000"/>
                </a:solidFill>
              </a:rPr>
              <a:t> </a:t>
            </a:r>
            <a:r>
              <a:rPr sz="3200" dirty="0">
                <a:solidFill>
                  <a:srgbClr val="008000"/>
                </a:solidFill>
              </a:rPr>
              <a:t>your</a:t>
            </a:r>
            <a:r>
              <a:rPr sz="3200" spc="-26" dirty="0">
                <a:solidFill>
                  <a:srgbClr val="008000"/>
                </a:solidFill>
              </a:rPr>
              <a:t> </a:t>
            </a:r>
            <a:r>
              <a:rPr sz="3200" dirty="0">
                <a:solidFill>
                  <a:srgbClr val="008000"/>
                </a:solidFill>
              </a:rPr>
              <a:t>own</a:t>
            </a:r>
            <a:r>
              <a:rPr sz="3200" spc="-40" dirty="0">
                <a:solidFill>
                  <a:srgbClr val="008000"/>
                </a:solidFill>
              </a:rPr>
              <a:t> </a:t>
            </a:r>
            <a:r>
              <a:rPr sz="3200" dirty="0">
                <a:solidFill>
                  <a:srgbClr val="008000"/>
                </a:solidFill>
              </a:rPr>
              <a:t>neural</a:t>
            </a:r>
            <a:r>
              <a:rPr sz="3200" spc="-57" dirty="0">
                <a:solidFill>
                  <a:srgbClr val="008000"/>
                </a:solidFill>
              </a:rPr>
              <a:t> </a:t>
            </a:r>
            <a:r>
              <a:rPr sz="3200" dirty="0">
                <a:solidFill>
                  <a:srgbClr val="008000"/>
                </a:solidFill>
              </a:rPr>
              <a:t>net</a:t>
            </a:r>
            <a:r>
              <a:rPr sz="3200" spc="-40" dirty="0">
                <a:solidFill>
                  <a:srgbClr val="008000"/>
                </a:solidFill>
              </a:rPr>
              <a:t> </a:t>
            </a:r>
            <a:r>
              <a:rPr sz="3200" dirty="0">
                <a:solidFill>
                  <a:srgbClr val="008000"/>
                </a:solidFill>
              </a:rPr>
              <a:t>components</a:t>
            </a:r>
            <a:r>
              <a:rPr sz="3200" spc="-35" dirty="0">
                <a:solidFill>
                  <a:srgbClr val="008000"/>
                </a:solidFill>
              </a:rPr>
              <a:t> </a:t>
            </a:r>
            <a:r>
              <a:rPr sz="3200" dirty="0">
                <a:solidFill>
                  <a:srgbClr val="008000"/>
                </a:solidFill>
              </a:rPr>
              <a:t>and</a:t>
            </a:r>
            <a:r>
              <a:rPr sz="3200" spc="-44" dirty="0">
                <a:solidFill>
                  <a:srgbClr val="008000"/>
                </a:solidFill>
              </a:rPr>
              <a:t> </a:t>
            </a:r>
            <a:r>
              <a:rPr sz="3200" spc="-9" dirty="0">
                <a:solidFill>
                  <a:srgbClr val="008000"/>
                </a:solidFill>
              </a:rPr>
              <a:t>tools</a:t>
            </a:r>
            <a:endParaRPr sz="3200" dirty="0"/>
          </a:p>
          <a:p>
            <a:pPr marL="511015" indent="-499809">
              <a:spcBef>
                <a:spcPts val="331"/>
              </a:spcBef>
              <a:buAutoNum type="arabicPeriod"/>
              <a:tabLst>
                <a:tab pos="511015" algn="l"/>
              </a:tabLst>
            </a:pPr>
            <a:r>
              <a:rPr sz="3200" dirty="0">
                <a:solidFill>
                  <a:srgbClr val="3333FF"/>
                </a:solidFill>
              </a:rPr>
              <a:t>Work</a:t>
            </a:r>
            <a:r>
              <a:rPr sz="3200" spc="-35" dirty="0">
                <a:solidFill>
                  <a:srgbClr val="3333FF"/>
                </a:solidFill>
              </a:rPr>
              <a:t> </a:t>
            </a:r>
            <a:r>
              <a:rPr sz="3200" dirty="0">
                <a:solidFill>
                  <a:srgbClr val="3333FF"/>
                </a:solidFill>
              </a:rPr>
              <a:t>on</a:t>
            </a:r>
            <a:r>
              <a:rPr sz="3200" spc="-31" dirty="0">
                <a:solidFill>
                  <a:srgbClr val="3333FF"/>
                </a:solidFill>
              </a:rPr>
              <a:t> </a:t>
            </a:r>
            <a:r>
              <a:rPr sz="3200" spc="-9" dirty="0">
                <a:solidFill>
                  <a:srgbClr val="3333FF"/>
                </a:solidFill>
              </a:rPr>
              <a:t>large-</a:t>
            </a:r>
            <a:r>
              <a:rPr sz="3200" dirty="0">
                <a:solidFill>
                  <a:srgbClr val="3333FF"/>
                </a:solidFill>
              </a:rPr>
              <a:t>scale</a:t>
            </a:r>
            <a:r>
              <a:rPr sz="3200" spc="-62" dirty="0">
                <a:solidFill>
                  <a:srgbClr val="3333FF"/>
                </a:solidFill>
              </a:rPr>
              <a:t> </a:t>
            </a:r>
            <a:r>
              <a:rPr sz="3200" spc="-9" dirty="0">
                <a:solidFill>
                  <a:srgbClr val="3333FF"/>
                </a:solidFill>
              </a:rPr>
              <a:t>problems</a:t>
            </a:r>
            <a:endParaRPr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" y="425508"/>
            <a:ext cx="10972800" cy="1206386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938543" marR="4483" indent="-927897">
              <a:spcBef>
                <a:spcPts val="88"/>
              </a:spcBef>
            </a:pPr>
            <a:r>
              <a:rPr sz="3883" dirty="0"/>
              <a:t>Course</a:t>
            </a:r>
            <a:r>
              <a:rPr sz="3883" spc="-40" dirty="0"/>
              <a:t> </a:t>
            </a:r>
            <a:r>
              <a:rPr sz="3883" dirty="0"/>
              <a:t>Objectives:</a:t>
            </a:r>
            <a:r>
              <a:rPr sz="3883" spc="-49" dirty="0"/>
              <a:t> </a:t>
            </a:r>
            <a:r>
              <a:rPr sz="3883" dirty="0"/>
              <a:t>By</a:t>
            </a:r>
            <a:r>
              <a:rPr sz="3883" spc="-40" dirty="0"/>
              <a:t> </a:t>
            </a:r>
            <a:r>
              <a:rPr sz="3883" dirty="0"/>
              <a:t>the</a:t>
            </a:r>
            <a:r>
              <a:rPr sz="3883" spc="-40" dirty="0"/>
              <a:t> </a:t>
            </a:r>
            <a:r>
              <a:rPr sz="3883" dirty="0"/>
              <a:t>end</a:t>
            </a:r>
            <a:r>
              <a:rPr sz="3883" spc="-53" dirty="0"/>
              <a:t> </a:t>
            </a:r>
            <a:r>
              <a:rPr sz="3883" dirty="0"/>
              <a:t>of</a:t>
            </a:r>
            <a:r>
              <a:rPr sz="3883" spc="-49" dirty="0"/>
              <a:t> </a:t>
            </a:r>
            <a:r>
              <a:rPr sz="3883" spc="-22" dirty="0"/>
              <a:t>the </a:t>
            </a:r>
            <a:r>
              <a:rPr lang="en-US" sz="3883" dirty="0"/>
              <a:t>course,</a:t>
            </a:r>
            <a:r>
              <a:rPr sz="3883" spc="-35" dirty="0"/>
              <a:t> </a:t>
            </a:r>
            <a:r>
              <a:rPr sz="3883" dirty="0"/>
              <a:t>you</a:t>
            </a:r>
            <a:r>
              <a:rPr sz="3883" spc="-49" dirty="0"/>
              <a:t> </a:t>
            </a:r>
            <a:r>
              <a:rPr sz="3883" dirty="0"/>
              <a:t>will</a:t>
            </a:r>
            <a:r>
              <a:rPr sz="3883" spc="-44" dirty="0"/>
              <a:t> </a:t>
            </a:r>
            <a:r>
              <a:rPr sz="3883" dirty="0"/>
              <a:t>be</a:t>
            </a:r>
            <a:r>
              <a:rPr sz="3883" spc="-31" dirty="0"/>
              <a:t> </a:t>
            </a:r>
            <a:r>
              <a:rPr sz="3883" dirty="0"/>
              <a:t>able</a:t>
            </a:r>
            <a:r>
              <a:rPr sz="3883" spc="-35" dirty="0"/>
              <a:t> </a:t>
            </a:r>
            <a:r>
              <a:rPr sz="3883" spc="-22" dirty="0"/>
              <a:t>to…</a:t>
            </a:r>
            <a:endParaRPr sz="3883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757988"/>
            <a:ext cx="8748713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8400415">
              <a:lnSpc>
                <a:spcPts val="1350"/>
              </a:lnSpc>
            </a:pPr>
            <a:fld id="{81D60167-4931-47E6-BA6A-407CBD079E47}" type="slidenum">
              <a:rPr lang="en-US" spc="-50" smtClean="0"/>
              <a:pPr marL="8400415">
                <a:lnSpc>
                  <a:spcPts val="1350"/>
                </a:lnSpc>
              </a:pPr>
              <a:t>26</a:t>
            </a:fld>
            <a:endParaRPr spc="-44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3B163DD-D03F-AB6E-4307-73D273EB4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C4D6-B1FC-4FE9-93B4-BCFCA07FAD3C}" type="datetime1">
              <a:rPr lang="en-US" smtClean="0"/>
              <a:t>19-Aug-25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3196F9-F376-7738-B332-4040EA48B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97E055-637D-2774-74A9-35AE9099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2900"/>
            <a:ext cx="10972800" cy="4525963"/>
          </a:xfrm>
        </p:spPr>
        <p:txBody>
          <a:bodyPr>
            <a:normAutofit/>
          </a:bodyPr>
          <a:lstStyle/>
          <a:p>
            <a:pPr marL="509895" marR="205079" indent="-499249">
              <a:lnSpc>
                <a:spcPct val="100600"/>
              </a:lnSpc>
              <a:spcBef>
                <a:spcPts val="79"/>
              </a:spcBef>
              <a:buAutoNum type="arabicPeriod"/>
              <a:tabLst>
                <a:tab pos="509895" algn="l"/>
                <a:tab pos="511015" algn="l"/>
              </a:tabLst>
            </a:pPr>
            <a:r>
              <a:rPr lang="en-US" sz="3600" dirty="0">
                <a:solidFill>
                  <a:srgbClr val="BF0000"/>
                </a:solidFill>
                <a:latin typeface="Calibri"/>
                <a:cs typeface="Calibri"/>
              </a:rPr>
              <a:t>	Understanding</a:t>
            </a:r>
            <a:r>
              <a:rPr lang="en-US" sz="3600" spc="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BF0000"/>
                </a:solidFill>
                <a:latin typeface="Calibri"/>
                <a:cs typeface="Calibri"/>
              </a:rPr>
              <a:t>some</a:t>
            </a:r>
            <a:r>
              <a:rPr lang="en-US" sz="3600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lang="en-US" sz="36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lang="en-US" sz="3600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BF0000"/>
                </a:solidFill>
                <a:latin typeface="Calibri"/>
                <a:cs typeface="Calibri"/>
              </a:rPr>
              <a:t>theory</a:t>
            </a:r>
            <a:r>
              <a:rPr lang="en-US" sz="3600" spc="-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US" sz="3600" spc="-9" dirty="0">
                <a:solidFill>
                  <a:srgbClr val="BF0000"/>
                </a:solidFill>
                <a:latin typeface="Calibri"/>
                <a:cs typeface="Calibri"/>
              </a:rPr>
              <a:t>behind </a:t>
            </a:r>
            <a:r>
              <a:rPr lang="en-US" sz="3600" dirty="0">
                <a:solidFill>
                  <a:srgbClr val="BF0000"/>
                </a:solidFill>
                <a:latin typeface="Calibri"/>
                <a:cs typeface="Calibri"/>
              </a:rPr>
              <a:t>neural</a:t>
            </a:r>
            <a:r>
              <a:rPr lang="en-US" sz="3600" spc="-4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US" sz="3600" spc="-9" dirty="0">
                <a:solidFill>
                  <a:srgbClr val="BF0000"/>
                </a:solidFill>
                <a:latin typeface="Calibri"/>
                <a:cs typeface="Calibri"/>
              </a:rPr>
              <a:t>networks</a:t>
            </a:r>
            <a:endParaRPr lang="en-US" sz="3600" dirty="0">
              <a:latin typeface="Calibri"/>
              <a:cs typeface="Calibri"/>
            </a:endParaRPr>
          </a:p>
          <a:p>
            <a:pPr marL="509895" marR="4483" indent="-499249">
              <a:lnSpc>
                <a:spcPct val="100600"/>
              </a:lnSpc>
              <a:spcBef>
                <a:spcPts val="737"/>
              </a:spcBef>
              <a:buAutoNum type="arabicPeriod"/>
              <a:tabLst>
                <a:tab pos="509895" algn="l"/>
                <a:tab pos="511015" algn="l"/>
              </a:tabLst>
            </a:pPr>
            <a:r>
              <a:rPr lang="en-US" sz="3600" dirty="0">
                <a:solidFill>
                  <a:srgbClr val="008000"/>
                </a:solidFill>
                <a:latin typeface="Calibri"/>
                <a:cs typeface="Calibri"/>
              </a:rPr>
              <a:t>	Build</a:t>
            </a:r>
            <a:r>
              <a:rPr lang="en-US" sz="3600" spc="-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008000"/>
                </a:solidFill>
                <a:latin typeface="Calibri"/>
                <a:cs typeface="Calibri"/>
              </a:rPr>
              <a:t>your</a:t>
            </a:r>
            <a:r>
              <a:rPr lang="en-US" sz="3600" spc="-13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008000"/>
                </a:solidFill>
                <a:latin typeface="Calibri"/>
                <a:cs typeface="Calibri"/>
              </a:rPr>
              <a:t>own</a:t>
            </a:r>
            <a:r>
              <a:rPr lang="en-US" sz="3600" spc="-3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008000"/>
                </a:solidFill>
                <a:latin typeface="Calibri"/>
                <a:cs typeface="Calibri"/>
              </a:rPr>
              <a:t>neural</a:t>
            </a:r>
            <a:r>
              <a:rPr lang="en-US" sz="3600" spc="-13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008000"/>
                </a:solidFill>
                <a:latin typeface="Calibri"/>
                <a:cs typeface="Calibri"/>
              </a:rPr>
              <a:t>net</a:t>
            </a:r>
            <a:r>
              <a:rPr lang="en-US" sz="3600" spc="-31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008000"/>
                </a:solidFill>
                <a:latin typeface="Calibri"/>
                <a:cs typeface="Calibri"/>
              </a:rPr>
              <a:t>components</a:t>
            </a:r>
            <a:r>
              <a:rPr lang="en-US" sz="3600" spc="-18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3600" spc="-22" dirty="0">
                <a:solidFill>
                  <a:srgbClr val="008000"/>
                </a:solidFill>
                <a:latin typeface="Calibri"/>
                <a:cs typeface="Calibri"/>
              </a:rPr>
              <a:t>and </a:t>
            </a:r>
            <a:r>
              <a:rPr lang="en-US" sz="3600" spc="-9" dirty="0">
                <a:solidFill>
                  <a:srgbClr val="008000"/>
                </a:solidFill>
                <a:latin typeface="Calibri"/>
                <a:cs typeface="Calibri"/>
              </a:rPr>
              <a:t>tools</a:t>
            </a:r>
            <a:endParaRPr lang="en-US" sz="3600" dirty="0">
              <a:latin typeface="Calibri"/>
              <a:cs typeface="Calibri"/>
            </a:endParaRPr>
          </a:p>
          <a:p>
            <a:pPr marL="511015" indent="-499809">
              <a:spcBef>
                <a:spcPts val="745"/>
              </a:spcBef>
              <a:buAutoNum type="arabicPeriod"/>
              <a:tabLst>
                <a:tab pos="511015" algn="l"/>
              </a:tabLst>
            </a:pPr>
            <a:r>
              <a:rPr lang="en-US" sz="3600" dirty="0">
                <a:solidFill>
                  <a:srgbClr val="3333FF"/>
                </a:solidFill>
                <a:latin typeface="Calibri"/>
                <a:cs typeface="Calibri"/>
              </a:rPr>
              <a:t>Work</a:t>
            </a:r>
            <a:r>
              <a:rPr lang="en-US" sz="3600" spc="-57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3333FF"/>
                </a:solidFill>
                <a:latin typeface="Calibri"/>
                <a:cs typeface="Calibri"/>
              </a:rPr>
              <a:t>on</a:t>
            </a:r>
            <a:r>
              <a:rPr lang="en-US" sz="3600" spc="-22" dirty="0">
                <a:solidFill>
                  <a:srgbClr val="3333FF"/>
                </a:solidFill>
                <a:latin typeface="Calibri"/>
                <a:cs typeface="Calibri"/>
              </a:rPr>
              <a:t> large-</a:t>
            </a:r>
            <a:r>
              <a:rPr lang="en-US" sz="3600" dirty="0">
                <a:solidFill>
                  <a:srgbClr val="3333FF"/>
                </a:solidFill>
                <a:latin typeface="Calibri"/>
                <a:cs typeface="Calibri"/>
              </a:rPr>
              <a:t>scale</a:t>
            </a:r>
            <a:r>
              <a:rPr lang="en-US" sz="3600" spc="-22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lang="en-US" sz="3600" spc="-9" dirty="0">
                <a:solidFill>
                  <a:srgbClr val="3333FF"/>
                </a:solidFill>
                <a:latin typeface="Calibri"/>
                <a:cs typeface="Calibri"/>
              </a:rPr>
              <a:t>problems</a:t>
            </a:r>
            <a:endParaRPr lang="en-US" sz="3600" dirty="0">
              <a:latin typeface="Calibri"/>
              <a:cs typeface="Calibri"/>
            </a:endParaRPr>
          </a:p>
          <a:p>
            <a:endParaRPr lang="en-US" sz="36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938543" marR="4483" indent="-927897">
              <a:spcBef>
                <a:spcPts val="88"/>
              </a:spcBef>
            </a:pPr>
            <a:r>
              <a:rPr sz="3883" dirty="0"/>
              <a:t>Course</a:t>
            </a:r>
            <a:r>
              <a:rPr sz="3883" spc="-40" dirty="0"/>
              <a:t> </a:t>
            </a:r>
            <a:r>
              <a:rPr sz="3883" dirty="0"/>
              <a:t>Objectives:</a:t>
            </a:r>
            <a:r>
              <a:rPr sz="3883" spc="-49" dirty="0"/>
              <a:t> </a:t>
            </a:r>
            <a:r>
              <a:rPr sz="3883" dirty="0"/>
              <a:t>By</a:t>
            </a:r>
            <a:r>
              <a:rPr sz="3883" spc="-40" dirty="0"/>
              <a:t> </a:t>
            </a:r>
            <a:r>
              <a:rPr sz="3883" dirty="0"/>
              <a:t>the</a:t>
            </a:r>
            <a:r>
              <a:rPr sz="3883" spc="-40" dirty="0"/>
              <a:t> </a:t>
            </a:r>
            <a:r>
              <a:rPr sz="3883" dirty="0"/>
              <a:t>end</a:t>
            </a:r>
            <a:r>
              <a:rPr sz="3883" spc="-53" dirty="0"/>
              <a:t> </a:t>
            </a:r>
            <a:r>
              <a:rPr sz="3883" dirty="0"/>
              <a:t>of</a:t>
            </a:r>
            <a:r>
              <a:rPr sz="3883" spc="-49" dirty="0"/>
              <a:t> </a:t>
            </a:r>
            <a:r>
              <a:rPr sz="3883" spc="-22" dirty="0"/>
              <a:t>the </a:t>
            </a:r>
            <a:r>
              <a:rPr sz="3883" dirty="0"/>
              <a:t>course</a:t>
            </a:r>
            <a:r>
              <a:rPr sz="3883" spc="-35" dirty="0"/>
              <a:t> </a:t>
            </a:r>
            <a:r>
              <a:rPr sz="3883" dirty="0"/>
              <a:t>you</a:t>
            </a:r>
            <a:r>
              <a:rPr sz="3883" spc="-49" dirty="0"/>
              <a:t> </a:t>
            </a:r>
            <a:r>
              <a:rPr sz="3883" dirty="0"/>
              <a:t>will</a:t>
            </a:r>
            <a:r>
              <a:rPr sz="3883" spc="-44" dirty="0"/>
              <a:t> </a:t>
            </a:r>
            <a:r>
              <a:rPr sz="3883" dirty="0"/>
              <a:t>be</a:t>
            </a:r>
            <a:r>
              <a:rPr sz="3883" spc="-31" dirty="0"/>
              <a:t> </a:t>
            </a:r>
            <a:r>
              <a:rPr sz="3883" dirty="0"/>
              <a:t>able</a:t>
            </a:r>
            <a:r>
              <a:rPr sz="3883" spc="-35" dirty="0"/>
              <a:t> </a:t>
            </a:r>
            <a:r>
              <a:rPr sz="3883" spc="-22" dirty="0"/>
              <a:t>to…</a:t>
            </a:r>
            <a:endParaRPr sz="3883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757988"/>
            <a:ext cx="8748713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8400415">
              <a:lnSpc>
                <a:spcPts val="1350"/>
              </a:lnSpc>
            </a:pPr>
            <a:fld id="{81D60167-4931-47E6-BA6A-407CBD079E47}" type="slidenum">
              <a:rPr lang="en-US" spc="-50" smtClean="0"/>
              <a:pPr marL="8400415">
                <a:lnSpc>
                  <a:spcPts val="1350"/>
                </a:lnSpc>
              </a:pPr>
              <a:t>27</a:t>
            </a:fld>
            <a:endParaRPr spc="-44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454EAEA-3AFA-C27A-7A81-0F9B4086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3262-8D17-4D42-9412-5D65874F7321}" type="datetime1">
              <a:rPr lang="en-US" smtClean="0"/>
              <a:t>19-Aug-25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00FB026-602D-C53C-7DBB-33F8B0CE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4103CA-C59F-03D8-41D9-5CD581C0B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096000" cy="4495800"/>
          </a:xfrm>
        </p:spPr>
        <p:txBody>
          <a:bodyPr>
            <a:normAutofit/>
          </a:bodyPr>
          <a:lstStyle/>
          <a:p>
            <a:pPr marL="344599" indent="-333393">
              <a:spcBef>
                <a:spcPts val="110"/>
              </a:spcBef>
              <a:buFont typeface="Arial MT"/>
              <a:buChar char="•"/>
              <a:tabLst>
                <a:tab pos="344599" algn="l"/>
              </a:tabLst>
            </a:pPr>
            <a:r>
              <a:rPr lang="en-US" sz="3600" dirty="0">
                <a:latin typeface="Calibri"/>
                <a:cs typeface="Calibri"/>
              </a:rPr>
              <a:t>My</a:t>
            </a:r>
            <a:r>
              <a:rPr lang="en-US" sz="3600" spc="9" dirty="0">
                <a:latin typeface="Calibri"/>
                <a:cs typeface="Calibri"/>
              </a:rPr>
              <a:t> </a:t>
            </a:r>
            <a:r>
              <a:rPr lang="en-US" sz="3600" dirty="0">
                <a:latin typeface="Calibri"/>
                <a:cs typeface="Calibri"/>
              </a:rPr>
              <a:t>lecture</a:t>
            </a:r>
            <a:r>
              <a:rPr lang="en-US" sz="3600" spc="-31" dirty="0"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alibri"/>
                <a:cs typeface="Calibri"/>
              </a:rPr>
              <a:t>style</a:t>
            </a:r>
            <a:r>
              <a:rPr lang="en-US" sz="3600" spc="-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alibri"/>
                <a:cs typeface="Calibri"/>
              </a:rPr>
              <a:t>is</a:t>
            </a:r>
            <a:r>
              <a:rPr lang="en-US" sz="3600" spc="18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alibri"/>
                <a:cs typeface="Calibri"/>
              </a:rPr>
              <a:t>verbose</a:t>
            </a:r>
          </a:p>
          <a:p>
            <a:pPr marL="344599" indent="-333393">
              <a:spcBef>
                <a:spcPts val="110"/>
              </a:spcBef>
              <a:buFont typeface="Arial MT"/>
              <a:buChar char="•"/>
              <a:tabLst>
                <a:tab pos="344599" algn="l"/>
              </a:tabLst>
            </a:pPr>
            <a:r>
              <a:rPr lang="en-US" sz="3600" dirty="0" smtClean="0">
                <a:solidFill>
                  <a:srgbClr val="FF0000"/>
                </a:solidFill>
                <a:latin typeface="Calibri"/>
                <a:cs typeface="Calibri"/>
              </a:rPr>
              <a:t>many</a:t>
            </a:r>
            <a:r>
              <a:rPr lang="en-US" sz="3600" spc="-57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600" spc="-9" dirty="0">
                <a:solidFill>
                  <a:srgbClr val="FF0000"/>
                </a:solidFill>
                <a:latin typeface="Calibri"/>
                <a:cs typeface="Calibri"/>
              </a:rPr>
              <a:t>slides</a:t>
            </a:r>
          </a:p>
          <a:p>
            <a:pPr marL="344599" indent="-333393">
              <a:spcBef>
                <a:spcPts val="110"/>
              </a:spcBef>
              <a:buFont typeface="Arial MT"/>
              <a:buChar char="•"/>
              <a:tabLst>
                <a:tab pos="344599" algn="l"/>
              </a:tabLst>
            </a:pPr>
            <a:r>
              <a:rPr lang="en-US" sz="3600" dirty="0" smtClean="0">
                <a:solidFill>
                  <a:srgbClr val="00B050"/>
                </a:solidFill>
                <a:latin typeface="Calibri"/>
                <a:cs typeface="Calibri"/>
              </a:rPr>
              <a:t>Code </a:t>
            </a:r>
            <a:r>
              <a:rPr lang="en-US" sz="3600" dirty="0">
                <a:solidFill>
                  <a:srgbClr val="00B050"/>
                </a:solidFill>
                <a:latin typeface="Calibri"/>
                <a:cs typeface="Calibri"/>
              </a:rPr>
              <a:t>Demonstrations</a:t>
            </a:r>
          </a:p>
          <a:p>
            <a:pPr marL="744649" lvl="1" indent="-333393">
              <a:spcBef>
                <a:spcPts val="110"/>
              </a:spcBef>
              <a:buFont typeface="Arial MT"/>
              <a:buChar char="•"/>
              <a:tabLst>
                <a:tab pos="344599" algn="l"/>
              </a:tabLst>
            </a:pPr>
            <a:r>
              <a:rPr lang="en-US" sz="3200" dirty="0">
                <a:latin typeface="Calibri"/>
                <a:cs typeface="Calibri"/>
              </a:rPr>
              <a:t>Practical coding examples</a:t>
            </a:r>
          </a:p>
          <a:p>
            <a:pPr marL="344599" indent="-333393">
              <a:spcBef>
                <a:spcPts val="110"/>
              </a:spcBef>
              <a:buFont typeface="Arial MT"/>
              <a:buChar char="•"/>
              <a:tabLst>
                <a:tab pos="344599" algn="l"/>
              </a:tabLst>
            </a:pPr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Reading Research Paper</a:t>
            </a:r>
          </a:p>
          <a:p>
            <a:endParaRPr lang="en-US"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8400415">
              <a:lnSpc>
                <a:spcPts val="1350"/>
              </a:lnSpc>
            </a:pPr>
            <a:fld id="{81D60167-4931-47E6-BA6A-407CBD079E47}" type="slidenum">
              <a:rPr lang="en-US" spc="-50" smtClean="0"/>
              <a:pPr marL="8400415">
                <a:lnSpc>
                  <a:spcPts val="1350"/>
                </a:lnSpc>
              </a:pPr>
              <a:t>28</a:t>
            </a:fld>
            <a:endParaRPr spc="-22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10901C-FBE5-8718-1FE8-C6A17556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en-US" spc="-18" dirty="0"/>
              <a:t> </a:t>
            </a:r>
            <a:r>
              <a:rPr lang="en-US" spc="-9" dirty="0"/>
              <a:t>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2483C7-662B-7B08-CA10-EAB417C7D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600201"/>
            <a:ext cx="4495800" cy="4495800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3F2F29E-0DEA-AA33-DB1F-C837311E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6042-6A41-4C9F-A799-7343C0CBA100}" type="datetime1">
              <a:rPr lang="en-US" smtClean="0"/>
              <a:t>19-Aug-25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2382128-3CF8-D6DA-6467-1A8B9A50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C5E8B-8C24-5724-F489-9CB7EE884CE4}"/>
              </a:ext>
            </a:extLst>
          </p:cNvPr>
          <p:cNvSpPr txBox="1"/>
          <p:nvPr/>
        </p:nvSpPr>
        <p:spPr>
          <a:xfrm>
            <a:off x="8026400" y="606742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using: GPT 4o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035061"/>
              </p:ext>
            </p:extLst>
          </p:nvPr>
        </p:nvGraphicFramePr>
        <p:xfrm>
          <a:off x="381000" y="1312668"/>
          <a:ext cx="11506200" cy="517111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056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72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Week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List of Topics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Hours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4859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CLO(s)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4859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Assessments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1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Introduction to the Course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Machine Learning Overview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2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Models for Linear Regression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Models for Linear Classification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 3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Introduction to Artificial Neural Network: - Multilayer Perceptrons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Activation functions: Sigmoid, Tanh, ReLU, dropout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#1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4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Training Machine Learning Models with Backpropagation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Gradient Descent and Perceptron/Delta Learning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Select Project Topic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5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Introduction to Deep Convolutional Neural Networks</a:t>
                      </a:r>
                    </a:p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Well known Architectures:</a:t>
                      </a:r>
                    </a:p>
                    <a:p>
                      <a:pPr marL="0" marR="0" algn="just"/>
                      <a:r>
                        <a:rPr lang="en-US" sz="24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LeNet, AlexNet, VGGNet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</a:rPr>
                        <a:t> 6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</a:rPr>
                        <a:t>Sessional -I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BEE8-D91F-478A-86B9-853EB4C043FE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43944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DFE48-082F-4493-BA1D-8AB7F90B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BE3-2DF5-491B-9D83-5A525893E189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10AFC-5294-42A3-99FB-AF5B19A4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021AE-B3B2-4146-AEEE-EE10661C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5D984E-9FBB-4F82-B5B6-28D1CD62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</a:t>
            </a:r>
            <a:r>
              <a:rPr lang="en-US" dirty="0" smtClean="0"/>
              <a:t>Hours (Tentative)</a:t>
            </a:r>
            <a:endParaRPr lang="en-PK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F01ABEB-40FF-E696-90D7-AED95ECA8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483655"/>
              </p:ext>
            </p:extLst>
          </p:nvPr>
        </p:nvGraphicFramePr>
        <p:xfrm>
          <a:off x="609600" y="1447801"/>
          <a:ext cx="9424626" cy="48484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2081">
                  <a:extLst>
                    <a:ext uri="{9D8B030D-6E8A-4147-A177-3AD203B41FA5}">
                      <a16:colId xmlns:a16="http://schemas.microsoft.com/office/drawing/2014/main" val="124365955"/>
                    </a:ext>
                  </a:extLst>
                </a:gridCol>
                <a:gridCol w="1102119">
                  <a:extLst>
                    <a:ext uri="{9D8B030D-6E8A-4147-A177-3AD203B41FA5}">
                      <a16:colId xmlns:a16="http://schemas.microsoft.com/office/drawing/2014/main" val="25969820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8276164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5416317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544470952"/>
                    </a:ext>
                  </a:extLst>
                </a:gridCol>
                <a:gridCol w="1033342">
                  <a:extLst>
                    <a:ext uri="{9D8B030D-6E8A-4147-A177-3AD203B41FA5}">
                      <a16:colId xmlns:a16="http://schemas.microsoft.com/office/drawing/2014/main" val="377958457"/>
                    </a:ext>
                  </a:extLst>
                </a:gridCol>
                <a:gridCol w="33458">
                  <a:extLst>
                    <a:ext uri="{9D8B030D-6E8A-4147-A177-3AD203B41FA5}">
                      <a16:colId xmlns:a16="http://schemas.microsoft.com/office/drawing/2014/main" val="26644802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13190137"/>
                    </a:ext>
                  </a:extLst>
                </a:gridCol>
                <a:gridCol w="85484">
                  <a:extLst>
                    <a:ext uri="{9D8B030D-6E8A-4147-A177-3AD203B41FA5}">
                      <a16:colId xmlns:a16="http://schemas.microsoft.com/office/drawing/2014/main" val="4210081916"/>
                    </a:ext>
                  </a:extLst>
                </a:gridCol>
                <a:gridCol w="1033342">
                  <a:extLst>
                    <a:ext uri="{9D8B030D-6E8A-4147-A177-3AD203B41FA5}">
                      <a16:colId xmlns:a16="http://schemas.microsoft.com/office/drawing/2014/main" val="3037659163"/>
                    </a:ext>
                  </a:extLst>
                </a:gridCol>
              </a:tblGrid>
              <a:tr h="625420"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ts val="2400"/>
                        </a:lnSpc>
                        <a:spcAft>
                          <a:spcPts val="540"/>
                        </a:spcAft>
                      </a:pPr>
                      <a:r>
                        <a:rPr lang="en-US" sz="3600" b="1" dirty="0">
                          <a:effectLst/>
                          <a:sym typeface="Wingdings 2" panose="05020102010507070707" pitchFamily="18" charset="2"/>
                        </a:rPr>
                        <a:t></a:t>
                      </a:r>
                      <a:r>
                        <a:rPr lang="en-US" sz="4400" b="1" dirty="0">
                          <a:effectLst/>
                        </a:rPr>
                        <a:t> </a:t>
                      </a:r>
                      <a:r>
                        <a:rPr lang="en-US" sz="3200" b="1" spc="55" dirty="0">
                          <a:effectLst/>
                        </a:rPr>
                        <a:t>Schedule and Office Hours </a:t>
                      </a:r>
                      <a:r>
                        <a:rPr lang="en-US" sz="3200" b="1" spc="55" dirty="0" smtClean="0">
                          <a:effectLst/>
                        </a:rPr>
                        <a:t>(Fall-2025</a:t>
                      </a:r>
                      <a:r>
                        <a:rPr lang="en-US" sz="3200" b="1" spc="55" dirty="0">
                          <a:effectLst/>
                        </a:rPr>
                        <a:t>)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138365"/>
                  </a:ext>
                </a:extLst>
              </a:tr>
              <a:tr h="943049">
                <a:tc>
                  <a:txBody>
                    <a:bodyPr/>
                    <a:lstStyle/>
                    <a:p>
                      <a:pPr marL="0" marR="205740" algn="ctr"/>
                      <a:r>
                        <a:rPr lang="en-US" sz="1800" spc="50" dirty="0">
                          <a:effectLst/>
                        </a:rPr>
                        <a:t>Days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5720" algn="ctr"/>
                      <a:r>
                        <a:rPr lang="en-US" sz="1800" spc="50">
                          <a:effectLst/>
                        </a:rPr>
                        <a:t>10:00 AM</a:t>
                      </a:r>
                      <a:endParaRPr lang="en-US" sz="1800">
                        <a:effectLst/>
                      </a:endParaRPr>
                    </a:p>
                    <a:p>
                      <a:pPr marL="0" marR="45720" algn="ctr"/>
                      <a:r>
                        <a:rPr lang="en-US" sz="1800" spc="50">
                          <a:effectLst/>
                        </a:rPr>
                        <a:t>11:20 AM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5720" algn="ctr"/>
                      <a:r>
                        <a:rPr lang="en-US" sz="1800" spc="50" dirty="0">
                          <a:effectLst/>
                        </a:rPr>
                        <a:t>11:30 AM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45720" algn="ctr"/>
                      <a:r>
                        <a:rPr lang="en-US" sz="1800" spc="50" dirty="0">
                          <a:effectLst/>
                        </a:rPr>
                        <a:t>12:50 PM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5720" algn="ctr"/>
                      <a:r>
                        <a:rPr lang="en-US" sz="1800" spc="50">
                          <a:effectLst/>
                        </a:rPr>
                        <a:t>1:00 PM</a:t>
                      </a:r>
                      <a:endParaRPr lang="en-US" sz="1800">
                        <a:effectLst/>
                      </a:endParaRPr>
                    </a:p>
                    <a:p>
                      <a:pPr marL="0" marR="45720" algn="ctr"/>
                      <a:r>
                        <a:rPr lang="en-US" sz="1800" spc="50">
                          <a:effectLst/>
                        </a:rPr>
                        <a:t>2:20 PM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5720" algn="ctr"/>
                      <a:r>
                        <a:rPr lang="en-US" sz="1800" spc="50">
                          <a:effectLst/>
                        </a:rPr>
                        <a:t>2:20 PM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/>
                      <a:r>
                        <a:rPr lang="en-US" sz="1800" spc="50">
                          <a:effectLst/>
                        </a:rPr>
                        <a:t>3:50 PM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45720" algn="ctr"/>
                      <a:r>
                        <a:rPr lang="en-US" sz="1800" spc="50" dirty="0">
                          <a:effectLst/>
                        </a:rPr>
                        <a:t>3:55 PM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/>
                      <a:r>
                        <a:rPr lang="en-US" sz="1800" spc="50" dirty="0">
                          <a:effectLst/>
                        </a:rPr>
                        <a:t>4:50 PM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/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5:20 PM</a:t>
                      </a:r>
                    </a:p>
                    <a:p>
                      <a:pPr marL="0" marR="0" algn="ctr"/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6:40 PM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88737"/>
                  </a:ext>
                </a:extLst>
              </a:tr>
              <a:tr h="628699">
                <a:tc>
                  <a:txBody>
                    <a:bodyPr/>
                    <a:lstStyle/>
                    <a:p>
                      <a:pPr marL="0" marR="205740" algn="ctr"/>
                      <a:r>
                        <a:rPr lang="en-US" sz="1800" spc="60" dirty="0">
                          <a:effectLst/>
                        </a:rPr>
                        <a:t>Monday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DL</a:t>
                      </a:r>
                      <a:r>
                        <a:rPr lang="en-US" sz="16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(C-307)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656000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pPr marL="0" marR="205740" algn="ctr"/>
                      <a:r>
                        <a:rPr lang="en-US" sz="1800" spc="60" dirty="0">
                          <a:effectLst/>
                        </a:rPr>
                        <a:t>Tuesday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Info</a:t>
                      </a:r>
                      <a:r>
                        <a:rPr lang="en-US" sz="18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Sec</a:t>
                      </a:r>
                    </a:p>
                    <a:p>
                      <a:pPr marL="0" marR="0" algn="ctr"/>
                      <a:r>
                        <a:rPr lang="en-US" sz="18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(BSDS-A)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Info</a:t>
                      </a:r>
                      <a:r>
                        <a:rPr lang="en-US" sz="18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Sec</a:t>
                      </a:r>
                    </a:p>
                    <a:p>
                      <a:pPr marL="0" marR="0" algn="ctr"/>
                      <a:r>
                        <a:rPr lang="en-US" sz="18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(BSDS-B)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409946"/>
                  </a:ext>
                </a:extLst>
              </a:tr>
              <a:tr h="628699">
                <a:tc>
                  <a:txBody>
                    <a:bodyPr/>
                    <a:lstStyle/>
                    <a:p>
                      <a:pPr marL="0" marR="205740" algn="ctr"/>
                      <a:r>
                        <a:rPr lang="en-US" sz="1800" spc="60" dirty="0">
                          <a:effectLst/>
                        </a:rPr>
                        <a:t>Wednesday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6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DL (C-307)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526577"/>
                  </a:ext>
                </a:extLst>
              </a:tr>
              <a:tr h="700321">
                <a:tc>
                  <a:txBody>
                    <a:bodyPr/>
                    <a:lstStyle/>
                    <a:p>
                      <a:pPr marL="0" marR="205740" algn="ctr"/>
                      <a:r>
                        <a:rPr lang="en-US" sz="1800" spc="60" dirty="0">
                          <a:effectLst/>
                        </a:rPr>
                        <a:t>Thursday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Info</a:t>
                      </a:r>
                      <a:r>
                        <a:rPr lang="en-US" sz="18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Sec</a:t>
                      </a:r>
                    </a:p>
                    <a:p>
                      <a:pPr marL="0" marR="0" algn="ctr"/>
                      <a:r>
                        <a:rPr lang="en-US" sz="18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(BSDS-A)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Info</a:t>
                      </a:r>
                      <a:r>
                        <a:rPr lang="en-US" sz="18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Sec</a:t>
                      </a:r>
                    </a:p>
                    <a:p>
                      <a:pPr marL="0" marR="0" algn="ctr"/>
                      <a:r>
                        <a:rPr lang="en-US" sz="18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(BSDS-B)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 dirty="0" smtClean="0">
                          <a:effectLst/>
                        </a:rPr>
                        <a:t> 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 dirty="0" smtClean="0">
                          <a:effectLst/>
                        </a:rPr>
                        <a:t> Office Hours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632455"/>
                  </a:ext>
                </a:extLst>
              </a:tr>
              <a:tr h="500828">
                <a:tc>
                  <a:txBody>
                    <a:bodyPr/>
                    <a:lstStyle/>
                    <a:p>
                      <a:pPr marL="0" marR="205740" algn="ctr"/>
                      <a:r>
                        <a:rPr lang="en-US" sz="1800" spc="60" dirty="0">
                          <a:effectLst/>
                        </a:rPr>
                        <a:t>Friday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b="1" dirty="0" smtClean="0">
                          <a:effectLst/>
                        </a:rPr>
                        <a:t> Office Hours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effectLst/>
                        </a:rPr>
                        <a:t> Office Hours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/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/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41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43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405135"/>
              </p:ext>
            </p:extLst>
          </p:nvPr>
        </p:nvGraphicFramePr>
        <p:xfrm>
          <a:off x="381000" y="1312668"/>
          <a:ext cx="11506200" cy="532161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056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72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Week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List of Topics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Hours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4859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CLO(s)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4859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Comments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7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Deep Learning for Object Detection and Image Segmentation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YOLO (You Only Look Once)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1,2,3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8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Deep Learning for Object Detection and Image Segmentation: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285750" marR="0" indent="-285750" algn="just">
                        <a:buFontTx/>
                        <a:buChar char="-"/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R-CNN Family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Single Shot </a:t>
                      </a: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MultiBox</a:t>
                      </a: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Detector (SSD)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2,3,4,5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#2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 9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Introduction to Semantic segmentation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Well known architectures: U-Net, </a:t>
                      </a: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ResNet</a:t>
                      </a: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DenseNet</a:t>
                      </a: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EfficientNet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10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Introduction to Recurrent neural networks: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-Long Short-Term Memory (LSTM)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Gated recurrent unit (GRU)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1,2,4,5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#3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11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Introduction to Transformers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Vision Transformers (ViT)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</a:rPr>
                        <a:t> 12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</a:rPr>
                        <a:t>Sessional -II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764A-3445-4157-B669-9C18666191D9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00099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678762"/>
              </p:ext>
            </p:extLst>
          </p:nvPr>
        </p:nvGraphicFramePr>
        <p:xfrm>
          <a:off x="381000" y="1312668"/>
          <a:ext cx="11506200" cy="489489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056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72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Week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List of Topics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Hours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4859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CLO(s)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14859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Comments</a:t>
                      </a: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13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Introduction to Graph Neural Networks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Machine Learning on Graphs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Graph Convolution Filters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14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Deep Reinforcement Learning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Q-learning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Policy gradients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 15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Explainability in Deep Learning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Importance of model interpretability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just"/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 Techniques: SHAP, LIME, Grad-CAM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Submission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effectLst/>
                        </a:rPr>
                        <a:t> 16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Presentations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230">
                <a:tc>
                  <a:txBody>
                    <a:bodyPr/>
                    <a:lstStyle/>
                    <a:p>
                      <a:pPr marL="0" marR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Final Exam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B86F-0775-4E5E-B08E-CC7F06FD5451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10793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479" y="3314362"/>
            <a:ext cx="7194550" cy="606423"/>
          </a:xfrm>
        </p:spPr>
        <p:txBody>
          <a:bodyPr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Lecture #1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18968" y="457201"/>
            <a:ext cx="8465574" cy="1091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989F1-0D2B-4BC9-8963-89C5EE637B3B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95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7C23789-2393-4629-8D13-CDFD97BB12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2176" y="1"/>
            <a:ext cx="8505825" cy="1222375"/>
          </a:xfrm>
        </p:spPr>
        <p:txBody>
          <a:bodyPr/>
          <a:lstStyle/>
          <a:p>
            <a:pPr eaLnBrk="1" hangingPunct="1"/>
            <a:r>
              <a:rPr lang="en-IE" altLang="en-US" dirty="0">
                <a:ea typeface="ＭＳ Ｐゴシック" panose="020B0600070205080204" pitchFamily="34" charset="-128"/>
              </a:rPr>
              <a:t>Goals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6467688-11E0-4C96-828B-BB7E9FF7C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altLang="en-US" dirty="0">
                <a:ea typeface="ＭＳ Ｐゴシック" panose="020B0600070205080204" pitchFamily="34" charset="-128"/>
              </a:rPr>
              <a:t>This lecture will cover:</a:t>
            </a:r>
          </a:p>
          <a:p>
            <a:pPr lvl="1" eaLnBrk="1" hangingPunct="1"/>
            <a:r>
              <a:rPr lang="en-IE" altLang="en-US" dirty="0">
                <a:ea typeface="ＭＳ Ｐゴシック" panose="020B0600070205080204" pitchFamily="34" charset="-128"/>
              </a:rPr>
              <a:t>Why Machine Learning?</a:t>
            </a:r>
          </a:p>
          <a:p>
            <a:pPr lvl="1" eaLnBrk="1" hangingPunct="1"/>
            <a:r>
              <a:rPr lang="en-IE" altLang="en-US" dirty="0">
                <a:ea typeface="ＭＳ Ｐゴシック" panose="020B0600070205080204" pitchFamily="34" charset="-128"/>
              </a:rPr>
              <a:t>Development Environment Setup/ Mendeley/Overleaf</a:t>
            </a:r>
          </a:p>
          <a:p>
            <a:pPr lvl="1" eaLnBrk="1" hangingPunct="1"/>
            <a:r>
              <a:rPr lang="en-IE" altLang="en-US" dirty="0">
                <a:ea typeface="ＭＳ Ｐゴシック" panose="020B0600070205080204" pitchFamily="34" charset="-128"/>
              </a:rPr>
              <a:t>Research Stages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504CA-CDAE-472C-8A90-003339E6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E51-9B2C-4627-A2DE-E82EA11B28FF}" type="datetime1">
              <a:rPr lang="en-US" smtClean="0"/>
              <a:t>19-Aug-25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6D103-7224-43ED-BB8C-63B16CC8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2B4FE-57A3-4D15-9D46-0BECBC57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324600" cy="452596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Artificial Intelligence (AI) refers to the </a:t>
            </a:r>
            <a:r>
              <a:rPr lang="en-US" dirty="0">
                <a:solidFill>
                  <a:srgbClr val="FF0000"/>
                </a:solidFill>
              </a:rPr>
              <a:t>simulation of human intelligence processes</a:t>
            </a:r>
            <a:r>
              <a:rPr lang="en-US" dirty="0"/>
              <a:t> </a:t>
            </a:r>
            <a:r>
              <a:rPr lang="en-US" dirty="0" smtClean="0"/>
              <a:t>by computer </a:t>
            </a:r>
            <a:r>
              <a:rPr lang="en-US" dirty="0"/>
              <a:t>systems. These processes include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 (the acquisition of information and </a:t>
            </a:r>
            <a:r>
              <a:rPr lang="en-US" dirty="0" smtClean="0"/>
              <a:t>rules for </a:t>
            </a:r>
            <a:r>
              <a:rPr lang="en-US" dirty="0"/>
              <a:t>using the information), </a:t>
            </a:r>
            <a:r>
              <a:rPr lang="en-US" dirty="0">
                <a:solidFill>
                  <a:srgbClr val="FF0000"/>
                </a:solidFill>
              </a:rPr>
              <a:t>reasoning</a:t>
            </a:r>
            <a:r>
              <a:rPr lang="en-US" dirty="0"/>
              <a:t> (using rules to reach approximate or </a:t>
            </a:r>
            <a:r>
              <a:rPr lang="en-US" dirty="0" smtClean="0"/>
              <a:t>definite conclusions</a:t>
            </a:r>
            <a:r>
              <a:rPr lang="en-US" dirty="0"/>
              <a:t>), and </a:t>
            </a:r>
            <a:r>
              <a:rPr lang="en-US" dirty="0">
                <a:solidFill>
                  <a:srgbClr val="FF0000"/>
                </a:solidFill>
              </a:rPr>
              <a:t>self-correction</a:t>
            </a:r>
            <a:r>
              <a:rPr lang="en-US" dirty="0"/>
              <a:t>. More specifically, AI is a broad field encompassing </a:t>
            </a:r>
            <a:r>
              <a:rPr lang="en-US" dirty="0" smtClean="0"/>
              <a:t>various techniques </a:t>
            </a:r>
            <a:r>
              <a:rPr lang="en-US" dirty="0"/>
              <a:t>and approaches that enable machines to perform tasks that typically </a:t>
            </a:r>
            <a:r>
              <a:rPr lang="en-US" dirty="0" smtClean="0"/>
              <a:t>require human </a:t>
            </a:r>
            <a:r>
              <a:rPr lang="en-US" dirty="0"/>
              <a:t>intelligence.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00A2-9AD3-4045-BCF7-ECD37C2599F6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832416"/>
            <a:ext cx="4121362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0" y="17282"/>
            <a:ext cx="4410391" cy="3505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00A2-9AD3-4045-BCF7-ECD37C2599F6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890992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dirty="0">
                <a:latin typeface=""/>
              </a:rPr>
              <a:t>Machine learning (ML) is a subfield of artificial intelligence (AI) that focuses on </a:t>
            </a:r>
            <a:r>
              <a:rPr lang="en-US" sz="2400" dirty="0" smtClean="0">
                <a:solidFill>
                  <a:srgbClr val="FF0000"/>
                </a:solidFill>
                <a:latin typeface=""/>
              </a:rPr>
              <a:t>enabling computer </a:t>
            </a:r>
            <a:r>
              <a:rPr lang="en-US" sz="2400" dirty="0">
                <a:solidFill>
                  <a:srgbClr val="FF0000"/>
                </a:solidFill>
                <a:latin typeface=""/>
              </a:rPr>
              <a:t>systems to learn from data without being explicitly programmed</a:t>
            </a:r>
            <a:r>
              <a:rPr lang="en-US" sz="2400" dirty="0">
                <a:latin typeface=""/>
              </a:rPr>
              <a:t>. Instead of </a:t>
            </a:r>
            <a:r>
              <a:rPr lang="en-US" sz="2400" dirty="0" smtClean="0">
                <a:latin typeface=""/>
              </a:rPr>
              <a:t>relying on </a:t>
            </a:r>
            <a:r>
              <a:rPr lang="en-US" sz="2400" dirty="0">
                <a:latin typeface=""/>
              </a:rPr>
              <a:t>predefined rules, ML algorithms </a:t>
            </a:r>
            <a:r>
              <a:rPr lang="en-US" sz="2400" dirty="0">
                <a:solidFill>
                  <a:srgbClr val="FF0000"/>
                </a:solidFill>
                <a:latin typeface=""/>
              </a:rPr>
              <a:t>identify patterns, make predictions, and improve </a:t>
            </a:r>
            <a:r>
              <a:rPr lang="en-US" sz="2400" dirty="0" smtClean="0">
                <a:solidFill>
                  <a:srgbClr val="FF0000"/>
                </a:solidFill>
                <a:latin typeface=""/>
              </a:rPr>
              <a:t>their performance </a:t>
            </a:r>
            <a:r>
              <a:rPr lang="en-US" sz="2400" dirty="0">
                <a:solidFill>
                  <a:srgbClr val="FF0000"/>
                </a:solidFill>
                <a:latin typeface=""/>
              </a:rPr>
              <a:t>over time as they are exposed to more data</a:t>
            </a:r>
            <a:r>
              <a:rPr lang="en-US" sz="2400" dirty="0">
                <a:latin typeface=""/>
              </a:rPr>
              <a:t>. In essence, machine </a:t>
            </a:r>
            <a:r>
              <a:rPr lang="en-US" sz="2400" dirty="0" smtClean="0">
                <a:latin typeface=""/>
              </a:rPr>
              <a:t>learning empowers </a:t>
            </a:r>
            <a:r>
              <a:rPr lang="en-US" sz="2400" dirty="0">
                <a:latin typeface=""/>
              </a:rPr>
              <a:t>computers to learn and act like humans, and improve their learning over time </a:t>
            </a:r>
            <a:r>
              <a:rPr lang="en-US" sz="2400" dirty="0" smtClean="0">
                <a:latin typeface=""/>
              </a:rPr>
              <a:t>in an </a:t>
            </a:r>
            <a:r>
              <a:rPr lang="en-US" sz="2400" dirty="0">
                <a:latin typeface=""/>
              </a:rPr>
              <a:t>autonomous fashion, by feeding them data and information in the form of </a:t>
            </a:r>
            <a:r>
              <a:rPr lang="en-US" sz="2400" dirty="0" smtClean="0">
                <a:latin typeface=""/>
              </a:rPr>
              <a:t>observations and </a:t>
            </a:r>
            <a:r>
              <a:rPr lang="en-US" sz="2400" dirty="0">
                <a:latin typeface=""/>
              </a:rPr>
              <a:t>real-world interaction.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054" y="3407415"/>
            <a:ext cx="3903946" cy="34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Action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050" name="Picture 2" descr="Google self driving car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706562"/>
            <a:ext cx="666750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6A6E-4F78-4B16-A3B1-24E025ADAED8}" type="datetime1">
              <a:rPr lang="en-US" smtClean="0"/>
              <a:t>19-Aug-25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4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healthcare.philips.com/pwc_hc/main/shared/Assets/Images/hi_pm/hi_pm_analyze_pres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66108"/>
            <a:ext cx="5302704" cy="32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44124" y="8862688"/>
            <a:ext cx="2916394" cy="662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http://www.healthcare.philips.com/main/products/hi_pm/products/clinical_support.wpd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52650" y="1441904"/>
            <a:ext cx="7886700" cy="1220112"/>
          </a:xfrm>
        </p:spPr>
        <p:txBody>
          <a:bodyPr>
            <a:normAutofit fontScale="92500"/>
          </a:bodyPr>
          <a:lstStyle/>
          <a:p>
            <a:r>
              <a:rPr lang="en-US" dirty="0"/>
              <a:t>Computers learning from medical records which treatments are most effective for new diseases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16F8F-3984-4C88-9C4A-1CB432FDE528}" type="datetime1">
              <a:rPr lang="en-US" smtClean="0"/>
              <a:t>19-Aug-25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38BEED-6D5A-BD36-9C98-06053211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" y="2496608"/>
            <a:ext cx="5037695" cy="1922991"/>
          </a:xfrm>
          <a:prstGeom prst="rect">
            <a:avLst/>
          </a:prstGeom>
        </p:spPr>
      </p:pic>
      <p:pic>
        <p:nvPicPr>
          <p:cNvPr id="2052" name="Picture 4" descr="Recently Uttar Pradesh government has announced the launch of 'Digital  Doctor Clinic' scheme.">
            <a:extLst>
              <a:ext uri="{FF2B5EF4-FFF2-40B4-BE49-F238E27FC236}">
                <a16:creationId xmlns:a16="http://schemas.microsoft.com/office/drawing/2014/main" id="{79058E19-06C6-90ED-2C60-47AEC58AD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" y="4449134"/>
            <a:ext cx="2844800" cy="203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5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49" y="1218747"/>
            <a:ext cx="7886700" cy="6771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Houses learning from experience to optimize energy costs based on the particular usage patterns of their occupants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 descr="http://www.lutron.com/en-US/Education-Training/PublishingImages/LCI/546_Florida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395" y="1939472"/>
            <a:ext cx="58769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2AC-EE93-4AD3-9E27-03D9D9EA55EF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9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152650" y="1292681"/>
            <a:ext cx="7886700" cy="967467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Helicopters can learn aerial tricks by watching other helicopters perform the stunts first</a:t>
            </a:r>
          </a:p>
        </p:txBody>
      </p:sp>
      <p:pic>
        <p:nvPicPr>
          <p:cNvPr id="9" name="Picture 6" descr="Self Learning Helicop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1"/>
          <a:stretch/>
        </p:blipFill>
        <p:spPr bwMode="auto">
          <a:xfrm>
            <a:off x="3517900" y="2260148"/>
            <a:ext cx="5156200" cy="358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7B9D-1C16-45CA-A27F-12C2A72A4C54}" type="datetime1">
              <a:rPr lang="en-US" smtClean="0"/>
              <a:t>19-Aug-25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2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Introduce Yourself</a:t>
            </a:r>
          </a:p>
          <a:p>
            <a:pPr lvl="1"/>
            <a:r>
              <a:rPr lang="en-US" dirty="0"/>
              <a:t>Your Name</a:t>
            </a:r>
          </a:p>
          <a:p>
            <a:pPr lvl="1"/>
            <a:r>
              <a:rPr lang="en-US" dirty="0"/>
              <a:t>Educational Background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14B5-6D24-43CC-A1D3-7342A113269C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Your Turn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F6671-E21B-9C0F-55F2-F248EE9FF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1"/>
            <a:ext cx="4495800" cy="449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F77644-7232-6860-27E6-3A0B242A48B4}"/>
              </a:ext>
            </a:extLst>
          </p:cNvPr>
          <p:cNvSpPr txBox="1"/>
          <p:nvPr/>
        </p:nvSpPr>
        <p:spPr>
          <a:xfrm>
            <a:off x="6972300" y="612571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using: GPT 4o</a:t>
            </a:r>
          </a:p>
        </p:txBody>
      </p:sp>
    </p:spTree>
    <p:extLst>
      <p:ext uri="{BB962C8B-B14F-4D97-AF65-F5344CB8AC3E}">
        <p14:creationId xmlns:p14="http://schemas.microsoft.com/office/powerpoint/2010/main" val="270800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41905"/>
            <a:ext cx="7886700" cy="546553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Document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27" y="1988458"/>
            <a:ext cx="6592888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7EF8-E726-4153-AB00-F993177409A1}" type="datetime1">
              <a:rPr lang="en-US" smtClean="0"/>
              <a:t>19-Aug-25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9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41905"/>
            <a:ext cx="7886700" cy="4594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Stock Market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150" name="Picture 6" descr="http://www.2-stock-trading.com/wp-content/uploads/2014/09/chart-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17" y="2371726"/>
            <a:ext cx="6731882" cy="30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1CE1-EE90-4292-88BF-FD1FE597148B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44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41905"/>
            <a:ext cx="7886700" cy="4449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Weather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220" name="Picture 4" descr="http://www.resimbul.com/sonuc/istanbul/istanbul-weather-forecast/istanbul-weather-forecast-edea9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085294"/>
            <a:ext cx="6724196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B23B-1125-4E2A-8408-1B0C86E4218F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79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13F99-E07D-2E24-C479-28E29579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41AE-864F-4A57-A6B3-909E8AC7BA27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B8264-9094-3D99-B9B5-E67001C5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5ACEE-DE95-A527-AF35-5D575299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279A09-57A9-00E1-0CE0-3DF360A8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E-Commerce</a:t>
            </a:r>
          </a:p>
        </p:txBody>
      </p:sp>
      <p:pic>
        <p:nvPicPr>
          <p:cNvPr id="3074" name="Picture 2" descr="AI in Retail &amp; E-commerce: Enhancing Customer Experience">
            <a:extLst>
              <a:ext uri="{FF2B5EF4-FFF2-40B4-BE49-F238E27FC236}">
                <a16:creationId xmlns:a16="http://schemas.microsoft.com/office/drawing/2014/main" id="{908ED074-2248-F254-CD00-64CCA8AB02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20596"/>
            <a:ext cx="7162800" cy="40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1A60-8F27-9405-E9E6-36612A7C6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735" y="1793192"/>
            <a:ext cx="4124529" cy="6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56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3296385" marR="4483" indent="-3087946">
              <a:spcBef>
                <a:spcPts val="88"/>
              </a:spcBef>
            </a:pPr>
            <a:r>
              <a:rPr sz="3883" dirty="0"/>
              <a:t>Breakthroughs</a:t>
            </a:r>
            <a:r>
              <a:rPr sz="3883" spc="-119" dirty="0"/>
              <a:t> </a:t>
            </a:r>
            <a:r>
              <a:rPr sz="3883" dirty="0"/>
              <a:t>with</a:t>
            </a:r>
            <a:r>
              <a:rPr sz="3883" spc="-106" dirty="0"/>
              <a:t> </a:t>
            </a:r>
            <a:r>
              <a:rPr sz="3883" dirty="0"/>
              <a:t>neural</a:t>
            </a:r>
            <a:r>
              <a:rPr sz="3883" spc="-66" dirty="0"/>
              <a:t> </a:t>
            </a:r>
            <a:r>
              <a:rPr sz="3883" spc="-9" dirty="0"/>
              <a:t>networks</a:t>
            </a:r>
            <a:endParaRPr sz="388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905000"/>
            <a:ext cx="7861150" cy="39937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37862" y="6375487"/>
            <a:ext cx="173131" cy="154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191"/>
              </a:lnSpc>
            </a:pPr>
            <a:r>
              <a:rPr sz="1147" spc="-22" dirty="0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C1D139-013D-79F0-DFDB-E8395B1C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4584-EE2D-496A-8AB3-B93BFD049E89}" type="datetime1">
              <a:rPr lang="en-US" smtClean="0"/>
              <a:t>19-Aug-25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3994D0-73CB-06EC-C245-40023D95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FCDA36-58A4-7033-E3D7-FF93C453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8400415">
              <a:lnSpc>
                <a:spcPts val="1350"/>
              </a:lnSpc>
            </a:pPr>
            <a:fld id="{81D60167-4931-47E6-BA6A-407CBD079E47}" type="slidenum">
              <a:rPr lang="en-US" spc="-50" smtClean="0"/>
              <a:pPr marL="8400415">
                <a:lnSpc>
                  <a:spcPts val="1350"/>
                </a:lnSpc>
              </a:pPr>
              <a:t>45</a:t>
            </a:fld>
            <a:endParaRPr spc="-22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2998854" marR="4483" indent="-2988207">
              <a:spcBef>
                <a:spcPts val="88"/>
              </a:spcBef>
            </a:pPr>
            <a:r>
              <a:rPr sz="3883" dirty="0"/>
              <a:t>Breakthrough</a:t>
            </a:r>
            <a:r>
              <a:rPr sz="3883" spc="-110" dirty="0"/>
              <a:t> </a:t>
            </a:r>
            <a:r>
              <a:rPr sz="3883" dirty="0"/>
              <a:t>with</a:t>
            </a:r>
            <a:r>
              <a:rPr sz="3883" spc="-110" dirty="0"/>
              <a:t> </a:t>
            </a:r>
            <a:r>
              <a:rPr sz="3883" dirty="0"/>
              <a:t>neural</a:t>
            </a:r>
            <a:r>
              <a:rPr sz="3883" spc="-71" dirty="0"/>
              <a:t> </a:t>
            </a:r>
            <a:r>
              <a:rPr sz="3883" spc="-9" dirty="0"/>
              <a:t>networks (2016)</a:t>
            </a:r>
            <a:endParaRPr sz="388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752600"/>
            <a:ext cx="9144000" cy="4191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2A9181-B654-6D79-0A3E-B5211E22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D7C0-D6B6-4A8D-AF7B-8361AD3C711D}" type="datetime1">
              <a:rPr lang="en-US" smtClean="0"/>
              <a:t>19-Aug-25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5B6666-1E94-F5D6-596A-77398C37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8400415">
              <a:lnSpc>
                <a:spcPts val="1350"/>
              </a:lnSpc>
            </a:pPr>
            <a:fld id="{81D60167-4931-47E6-BA6A-407CBD079E47}" type="slidenum">
              <a:rPr lang="en-US" spc="-50" smtClean="0"/>
              <a:pPr marL="8400415">
                <a:lnSpc>
                  <a:spcPts val="1350"/>
                </a:lnSpc>
              </a:pPr>
              <a:t>46</a:t>
            </a:fld>
            <a:endParaRPr spc="-22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3098592" marR="4483" indent="-3087946">
              <a:spcBef>
                <a:spcPts val="88"/>
              </a:spcBef>
            </a:pPr>
            <a:r>
              <a:rPr sz="3883" dirty="0"/>
              <a:t>Breakthroughs</a:t>
            </a:r>
            <a:r>
              <a:rPr sz="3883" spc="-119" dirty="0"/>
              <a:t> </a:t>
            </a:r>
            <a:r>
              <a:rPr sz="3883" dirty="0"/>
              <a:t>with</a:t>
            </a:r>
            <a:r>
              <a:rPr sz="3883" spc="-106" dirty="0"/>
              <a:t> </a:t>
            </a:r>
            <a:r>
              <a:rPr sz="3883" dirty="0"/>
              <a:t>neural</a:t>
            </a:r>
            <a:r>
              <a:rPr sz="3883" spc="-66" dirty="0"/>
              <a:t> </a:t>
            </a:r>
            <a:r>
              <a:rPr sz="3883" spc="-9" dirty="0"/>
              <a:t>networks</a:t>
            </a:r>
            <a:endParaRPr sz="388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950548"/>
            <a:ext cx="5410200" cy="33072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202" y="2075320"/>
            <a:ext cx="5714998" cy="303008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F144F96-5112-9A1F-2F82-A9CA4781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98EAA-E291-42C9-BB63-C100EB0700B6}" type="datetime1">
              <a:rPr lang="en-US" smtClean="0"/>
              <a:t>19-Aug-25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9CF3D5-B1EB-B25B-CAD4-5448EE9A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48025"/>
            <a:ext cx="10972800" cy="838200"/>
          </a:xfrm>
          <a:prstGeom prst="rect">
            <a:avLst/>
          </a:prstGeom>
        </p:spPr>
        <p:txBody>
          <a:bodyPr vert="horz" wrap="square" lIns="0" tIns="381094" rIns="0" bIns="0" rtlCol="0" anchor="ctr">
            <a:spAutoFit/>
          </a:bodyPr>
          <a:lstStyle/>
          <a:p>
            <a:pPr marL="126073">
              <a:spcBef>
                <a:spcPts val="88"/>
              </a:spcBef>
            </a:pPr>
            <a:r>
              <a:rPr sz="3883" dirty="0"/>
              <a:t>Success</a:t>
            </a:r>
            <a:r>
              <a:rPr sz="3883" spc="-97" dirty="0"/>
              <a:t> </a:t>
            </a:r>
            <a:r>
              <a:rPr sz="3883" dirty="0"/>
              <a:t>with</a:t>
            </a:r>
            <a:r>
              <a:rPr sz="3883" spc="-84" dirty="0"/>
              <a:t> </a:t>
            </a:r>
            <a:r>
              <a:rPr sz="3883" dirty="0"/>
              <a:t>neural</a:t>
            </a:r>
            <a:r>
              <a:rPr sz="3883" spc="-44" dirty="0"/>
              <a:t> </a:t>
            </a:r>
            <a:r>
              <a:rPr sz="3883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9001" y="5590819"/>
            <a:ext cx="8000999" cy="501080"/>
          </a:xfrm>
          <a:prstGeom prst="rect">
            <a:avLst/>
          </a:prstGeom>
        </p:spPr>
        <p:txBody>
          <a:bodyPr vert="horz" wrap="square" lIns="0" tIns="64434" rIns="0" bIns="0" rtlCol="0">
            <a:spAutoFit/>
          </a:bodyPr>
          <a:lstStyle/>
          <a:p>
            <a:pPr marL="10646" marR="4483">
              <a:lnSpc>
                <a:spcPts val="3353"/>
              </a:lnSpc>
              <a:spcBef>
                <a:spcPts val="507"/>
              </a:spcBef>
              <a:tabLst>
                <a:tab pos="344599" algn="l"/>
                <a:tab pos="5427298" algn="l"/>
              </a:tabLst>
            </a:pPr>
            <a:r>
              <a:rPr sz="3088" dirty="0">
                <a:latin typeface="Calibri"/>
                <a:cs typeface="Calibri"/>
              </a:rPr>
              <a:t>Captions</a:t>
            </a:r>
            <a:r>
              <a:rPr sz="3088" spc="-53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generated</a:t>
            </a:r>
            <a:r>
              <a:rPr sz="3088" spc="-93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entirely</a:t>
            </a:r>
            <a:r>
              <a:rPr sz="3088" spc="-53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by</a:t>
            </a:r>
            <a:r>
              <a:rPr lang="en-US" sz="3088" spc="-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a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18" dirty="0">
                <a:latin typeface="Calibri"/>
                <a:cs typeface="Calibri"/>
              </a:rPr>
              <a:t>neural </a:t>
            </a:r>
            <a:r>
              <a:rPr sz="3088" spc="-9" dirty="0">
                <a:latin typeface="Calibri"/>
                <a:cs typeface="Calibri"/>
              </a:rPr>
              <a:t>network</a:t>
            </a:r>
            <a:endParaRPr sz="3088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1" y="1340924"/>
            <a:ext cx="10820400" cy="41761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37862" y="6338508"/>
            <a:ext cx="17313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22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2319D-02CE-AF25-A1F3-CE0685E8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13AF-38EC-43E6-BAA4-5E5A7F0CDF99}" type="datetime1">
              <a:rPr lang="en-US" smtClean="0"/>
              <a:t>19-Aug-25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907E1A-328E-CCF6-8A84-4596D834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D5A03F-2125-9C12-0E49-649B2D42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412084" rIns="0" bIns="0" rtlCol="0" anchor="ctr">
            <a:spAutoFit/>
          </a:bodyPr>
          <a:lstStyle/>
          <a:p>
            <a:pPr marL="7337443">
              <a:lnSpc>
                <a:spcPts val="1191"/>
              </a:lnSpc>
            </a:pPr>
            <a:r>
              <a:rPr spc="-22" dirty="0"/>
              <a:t>24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spcBef>
                <a:spcPts val="119"/>
              </a:spcBef>
            </a:pPr>
            <a:r>
              <a:rPr dirty="0"/>
              <a:t>And</a:t>
            </a:r>
            <a:r>
              <a:rPr spc="9" dirty="0"/>
              <a:t> </a:t>
            </a:r>
            <a:r>
              <a:rPr spc="-18" dirty="0"/>
              <a:t>now…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085" y="2019748"/>
            <a:ext cx="3860799" cy="37673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4781" y="1598973"/>
            <a:ext cx="3275406" cy="26960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1499"/>
              </a:lnSpc>
              <a:spcBef>
                <a:spcPts val="84"/>
              </a:spcBef>
            </a:pPr>
            <a:r>
              <a:rPr sz="1721" spc="-9" dirty="0">
                <a:latin typeface="Calibri"/>
                <a:cs typeface="Calibri"/>
              </a:rPr>
              <a:t>ChatGPT,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tell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me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dirty="0">
                <a:latin typeface="Calibri"/>
                <a:cs typeface="Calibri"/>
              </a:rPr>
              <a:t>about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-18" dirty="0">
                <a:latin typeface="Calibri"/>
                <a:cs typeface="Calibri"/>
              </a:rPr>
              <a:t>this </a:t>
            </a:r>
            <a:r>
              <a:rPr sz="1721" spc="-9" dirty="0">
                <a:latin typeface="Calibri"/>
                <a:cs typeface="Calibri"/>
              </a:rPr>
              <a:t>picture</a:t>
            </a:r>
            <a:endParaRPr sz="1721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5400" y="1562101"/>
            <a:ext cx="5388236" cy="4224955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2BB9F17-2639-86EA-1895-9C62E5BD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75CC-2401-4FF1-9340-AF11F43DB868}" type="datetime1">
              <a:rPr lang="en-US" smtClean="0"/>
              <a:t>19-Aug-25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AC5FA6-70F9-D323-6F0D-57AC2EED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8927" y="643801"/>
            <a:ext cx="9561705" cy="53403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0276" y="6330582"/>
            <a:ext cx="1437362" cy="425470"/>
          </a:xfrm>
          <a:prstGeom prst="rect">
            <a:avLst/>
          </a:prstGeom>
        </p:spPr>
        <p:txBody>
          <a:bodyPr vert="horz" wrap="square" lIns="0" tIns="34894" rIns="0" bIns="0" rtlCol="0">
            <a:spAutoFit/>
          </a:bodyPr>
          <a:lstStyle/>
          <a:p>
            <a:pPr marL="26841">
              <a:spcBef>
                <a:spcPts val="275"/>
              </a:spcBef>
            </a:pPr>
            <a:r>
              <a:rPr sz="1268" dirty="0">
                <a:latin typeface="Roboto Lt"/>
                <a:cs typeface="Roboto Lt"/>
              </a:rPr>
              <a:t>OpenAI</a:t>
            </a:r>
            <a:r>
              <a:rPr sz="1268" spc="-53" dirty="0">
                <a:latin typeface="Roboto Lt"/>
                <a:cs typeface="Roboto Lt"/>
              </a:rPr>
              <a:t> </a:t>
            </a:r>
            <a:r>
              <a:rPr sz="1268" dirty="0">
                <a:latin typeface="Roboto Lt"/>
                <a:cs typeface="Roboto Lt"/>
              </a:rPr>
              <a:t>SORA,</a:t>
            </a:r>
            <a:r>
              <a:rPr sz="1268" spc="-53" dirty="0">
                <a:latin typeface="Roboto Lt"/>
                <a:cs typeface="Roboto Lt"/>
              </a:rPr>
              <a:t> </a:t>
            </a:r>
            <a:r>
              <a:rPr sz="1268" spc="-42" dirty="0">
                <a:latin typeface="Roboto Lt"/>
                <a:cs typeface="Roboto Lt"/>
              </a:rPr>
              <a:t>2024</a:t>
            </a:r>
            <a:endParaRPr sz="1268">
              <a:latin typeface="Roboto Lt"/>
              <a:cs typeface="Roboto 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75565">
              <a:spcBef>
                <a:spcPts val="130"/>
              </a:spcBef>
            </a:pPr>
            <a:fld id="{81D60167-4931-47E6-BA6A-407CBD079E47}" type="slidenum">
              <a:rPr lang="en-US" spc="-50" smtClean="0"/>
              <a:pPr marL="75565">
                <a:spcBef>
                  <a:spcPts val="130"/>
                </a:spcBef>
              </a:pPr>
              <a:t>49</a:t>
            </a:fld>
            <a:endParaRPr spc="-53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B5371D-1BB4-52C4-F844-A44A187E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3F9E-46BC-4B48-9958-1329FFC73A00}" type="datetime1">
              <a:rPr lang="en-US" smtClean="0"/>
              <a:t>19-Aug-25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22AE86-9482-98A7-D27B-0AEA0881D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99764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sapp Logo Vector Art, Icons, an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00A2-9AD3-4045-BCF7-ECD37C2599F6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activity</a:t>
            </a:r>
            <a:endParaRPr lang="en-US" dirty="0"/>
          </a:p>
        </p:txBody>
      </p:sp>
      <p:pic>
        <p:nvPicPr>
          <p:cNvPr id="1026" name="Picture 2" descr="Gener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47801"/>
            <a:ext cx="4573587" cy="457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53000" y="6021389"/>
            <a:ext cx="2388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Generated using: GPT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198" y="3581400"/>
            <a:ext cx="3878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Make a </a:t>
            </a:r>
            <a:r>
              <a:rPr lang="en-US" sz="2800" b="1" dirty="0" smtClean="0"/>
              <a:t>WhatsApp </a:t>
            </a:r>
            <a:r>
              <a:rPr lang="en-US" sz="2800" b="1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4626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766282-2C8A-47A9-8F00-86B012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3200" dirty="0">
                <a:latin typeface="TimesTen-Roman"/>
              </a:rPr>
              <a:t>Data is </a:t>
            </a:r>
            <a:r>
              <a:rPr lang="en-US" sz="3200" dirty="0">
                <a:solidFill>
                  <a:srgbClr val="00B050"/>
                </a:solidFill>
                <a:latin typeface="TimesTen-Roman"/>
              </a:rPr>
              <a:t>everywhere and is generated at high speed</a:t>
            </a:r>
            <a:r>
              <a:rPr lang="en-US" sz="3200" dirty="0">
                <a:latin typeface="TimesTen-Roman"/>
              </a:rPr>
              <a:t>.</a:t>
            </a:r>
          </a:p>
          <a:p>
            <a:pPr lvl="1"/>
            <a:r>
              <a:rPr lang="en-US" sz="2800" dirty="0">
                <a:latin typeface="TimesTen-Roman"/>
              </a:rPr>
              <a:t>Example: Every second, on average, </a:t>
            </a:r>
            <a:r>
              <a:rPr lang="en-US" sz="2800" b="1" dirty="0">
                <a:latin typeface="TimesTen-Roman"/>
              </a:rPr>
              <a:t>around 6,000 </a:t>
            </a:r>
            <a:r>
              <a:rPr lang="en-US" sz="2800" dirty="0">
                <a:latin typeface="TimesTen-Roman"/>
              </a:rPr>
              <a:t>tweets are tweeted 350,000 tweets sent per minute, 500 million tweets per day and around 200 billion tweets per year.</a:t>
            </a:r>
          </a:p>
          <a:p>
            <a:r>
              <a:rPr lang="en-US" sz="3200" dirty="0">
                <a:latin typeface="TimesTen-Roman"/>
              </a:rPr>
              <a:t>Writing a </a:t>
            </a:r>
            <a:r>
              <a:rPr lang="en-US" sz="3200" dirty="0">
                <a:solidFill>
                  <a:srgbClr val="FF0000"/>
                </a:solidFill>
                <a:latin typeface="TimesTen-Roman"/>
              </a:rPr>
              <a:t>computer program with if-else conditions </a:t>
            </a:r>
            <a:r>
              <a:rPr lang="en-US" sz="3200" dirty="0">
                <a:latin typeface="TimesTen-Roman"/>
              </a:rPr>
              <a:t>to solve a problem including lot of data is practically not feasible</a:t>
            </a:r>
          </a:p>
          <a:p>
            <a:r>
              <a:rPr lang="en-US" sz="3200" dirty="0">
                <a:latin typeface="TimesTen-Roman"/>
              </a:rPr>
              <a:t>Machine Learning algorithms can provide a better solution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latin typeface="TimesTen-Roman"/>
              </a:rPr>
              <a:t>Understand the data and make prediction on unseen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955BB-31D0-490E-9E90-D12F1803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8B48-EDF8-466C-A41F-77460E4943EC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BCEF0-C100-4055-8FC5-EDBF834F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0214E-E0BE-43C8-87A4-76BA96B2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71EC5A-F081-41EC-A5AB-913292BD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>
                <a:ea typeface="ＭＳ Ｐゴシック" panose="020B0600070205080204" pitchFamily="34" charset="-128"/>
              </a:rPr>
              <a:t>Why ML?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09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6BFAE-FA3B-981B-509C-69120413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8923-EF7C-42B1-ACE1-1FB3CC8D577C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B77FE-F3EA-93EB-2832-5292A550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B5894-C4A9-890E-14EF-82DCA12F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B2C6E5-E008-8944-1628-137157AF1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5901"/>
            <a:ext cx="10972800" cy="838200"/>
          </a:xfrm>
        </p:spPr>
        <p:txBody>
          <a:bodyPr/>
          <a:lstStyle/>
          <a:p>
            <a:r>
              <a:rPr lang="en-US" dirty="0"/>
              <a:t>Human Analogy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94E069-3254-EDDC-83E8-AEFF0BBCA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66802" y="137159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BFC2DC-96B7-F069-84B9-ED20B651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2" y="1371599"/>
            <a:ext cx="480059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65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8D0EB4-AB36-4A4C-85EA-5498F409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Traffic Alerts (Maps)</a:t>
            </a:r>
          </a:p>
          <a:p>
            <a:r>
              <a:rPr lang="en-US" sz="3200" dirty="0"/>
              <a:t>Spam Detection</a:t>
            </a:r>
          </a:p>
          <a:p>
            <a:r>
              <a:rPr lang="en-US" sz="3200" dirty="0"/>
              <a:t>Social Media </a:t>
            </a:r>
          </a:p>
          <a:p>
            <a:r>
              <a:rPr lang="en-US" sz="3200" dirty="0"/>
              <a:t>Products Recommendations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/>
              <a:t>Speech Recognition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/>
              <a:t>Speech to Text Conversion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/>
              <a:t>Text to Speech Conversion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87112-CFB3-454F-8275-875A0C8DE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1C4-5FCA-45DF-A717-BB056E97C257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68F54-72EC-476E-B9D0-3DCFA344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D8186-15A2-48B9-B9B1-86E026F1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75BBF7-FA84-40E5-B218-C5E9F3D7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>
                <a:ea typeface="ＭＳ Ｐゴシック" panose="020B0600070205080204" pitchFamily="34" charset="-128"/>
              </a:rPr>
              <a:t>Why ML?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58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CC223B-94C7-49FB-BA1F-9D35D4F0D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Fraud Detection</a:t>
            </a:r>
          </a:p>
          <a:p>
            <a:r>
              <a:rPr lang="en-US" sz="3200" dirty="0">
                <a:solidFill>
                  <a:srgbClr val="272C37"/>
                </a:solidFill>
              </a:rPr>
              <a:t>Sentiment Analysis</a:t>
            </a:r>
          </a:p>
          <a:p>
            <a:r>
              <a:rPr lang="en-US" sz="3200" dirty="0">
                <a:solidFill>
                  <a:srgbClr val="1D1E1E"/>
                </a:solidFill>
              </a:rPr>
              <a:t>Chatbots</a:t>
            </a:r>
          </a:p>
          <a:p>
            <a:r>
              <a:rPr lang="en-US" sz="3200" dirty="0"/>
              <a:t>ML for health care</a:t>
            </a:r>
          </a:p>
          <a:p>
            <a:pPr lvl="1"/>
            <a:r>
              <a:rPr lang="en-US" sz="3200" dirty="0">
                <a:solidFill>
                  <a:srgbClr val="1D1E1E"/>
                </a:solidFill>
              </a:rPr>
              <a:t>Detection and diagnosis </a:t>
            </a:r>
          </a:p>
          <a:p>
            <a:pPr lvl="1"/>
            <a:r>
              <a:rPr lang="en-US" sz="3200" dirty="0">
                <a:solidFill>
                  <a:srgbClr val="1D1E1E"/>
                </a:solidFill>
              </a:rPr>
              <a:t>Discovery of new drugs</a:t>
            </a:r>
          </a:p>
          <a:p>
            <a:r>
              <a:rPr lang="en-US" sz="3200" dirty="0"/>
              <a:t>Security Purposes</a:t>
            </a:r>
          </a:p>
          <a:p>
            <a:pPr lvl="1"/>
            <a:r>
              <a:rPr lang="en-US" sz="3200" dirty="0">
                <a:solidFill>
                  <a:srgbClr val="1D1E1E"/>
                </a:solidFill>
              </a:rPr>
              <a:t>Cyber threat detection</a:t>
            </a:r>
            <a:endParaRPr lang="en-US" sz="3200" dirty="0"/>
          </a:p>
          <a:p>
            <a:pPr lvl="1"/>
            <a:r>
              <a:rPr lang="en-US" sz="3200" dirty="0"/>
              <a:t>Weapon Detection</a:t>
            </a:r>
          </a:p>
          <a:p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CB0DC8-3201-4700-A5E5-EA221455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F0E7-712A-411A-A06F-A6824982687C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BFBDD-E3A3-4FCF-BE62-DDDB7EC0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68835-1A31-4750-BD20-6E20CC2E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23D49-F277-48A4-A96C-880F3E11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>
                <a:ea typeface="ＭＳ Ｐゴシック" panose="020B0600070205080204" pitchFamily="34" charset="-128"/>
              </a:rPr>
              <a:t>Why ML?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64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5BD3-1711-4E0C-95A8-FFB9F51E6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Faults Detection</a:t>
            </a:r>
          </a:p>
          <a:p>
            <a:r>
              <a:rPr lang="en-US" sz="3600" dirty="0"/>
              <a:t>Character recognition</a:t>
            </a:r>
          </a:p>
          <a:p>
            <a:r>
              <a:rPr lang="en-US" sz="3600" dirty="0"/>
              <a:t>Automatic License Plate Recognition</a:t>
            </a:r>
          </a:p>
          <a:p>
            <a:r>
              <a:rPr lang="en-US" sz="3600" dirty="0"/>
              <a:t>Fingerprint Recognition</a:t>
            </a:r>
          </a:p>
          <a:p>
            <a:r>
              <a:rPr lang="en-US" sz="3600" dirty="0"/>
              <a:t>Face Recognition</a:t>
            </a:r>
          </a:p>
          <a:p>
            <a:r>
              <a:rPr lang="en-US" sz="3600" dirty="0"/>
              <a:t>Autonomous Car driving</a:t>
            </a:r>
          </a:p>
          <a:p>
            <a:r>
              <a:rPr lang="en-US" sz="3600" dirty="0"/>
              <a:t>Object Detection and Tracking</a:t>
            </a:r>
          </a:p>
          <a:p>
            <a:endParaRPr lang="en-US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C38B0-A489-4DA7-8785-F77C4DC4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B4E6-CC47-4F64-ACB9-04CC5F83301A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7D891-21A5-470F-9B64-04936C9C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831CF-E14C-4C13-966F-13E37C3F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93E490-2F23-4801-A9C0-6E7EE4A2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>
                <a:ea typeface="ＭＳ Ｐゴシック" panose="020B0600070205080204" pitchFamily="34" charset="-128"/>
              </a:rPr>
              <a:t>Why ML?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94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FCC00F-467F-FE6D-3F87-144298D69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Gaming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AI-driven</a:t>
            </a:r>
            <a:r>
              <a:rPr lang="en-US" b="1" dirty="0"/>
              <a:t> Opponents:</a:t>
            </a:r>
            <a:r>
              <a:rPr lang="en-US" dirty="0"/>
              <a:t> Deep learning has revolutionized gaming, with AIs like AlphaGo defeating world champions in games like Go and chess.</a:t>
            </a:r>
          </a:p>
          <a:p>
            <a:r>
              <a:rPr lang="en-US" b="1" dirty="0"/>
              <a:t>Computer 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Image Recognition:</a:t>
            </a:r>
            <a:r>
              <a:rPr lang="en-US" dirty="0"/>
              <a:t> Deep learning powers systems like facial recognition (e.g., Face ID) and object detection (e.g., autonomous vehicles identifying road elements).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Medical Imaging:</a:t>
            </a:r>
            <a:r>
              <a:rPr lang="en-US" dirty="0"/>
              <a:t> AI models like Google DeepMind assist in detecting diseases like diabetic retinopathy, cancer, and heart conditions with remarkable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Self-driving Cars:</a:t>
            </a:r>
            <a:r>
              <a:rPr lang="en-US" dirty="0"/>
              <a:t> Companies like Tesla and Waymo rely on deep learning for real-time object detection, navigation, and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Satellite Image Analysis:</a:t>
            </a:r>
            <a:r>
              <a:rPr lang="en-US" dirty="0"/>
              <a:t> Used for climate change monitoring, deforestation analysis, and disaster response.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B8AAA-BB7F-4B08-4CA7-9546C5D8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1741-848B-40D1-8114-DA3DD5E9C702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C7BD2-D642-4BD8-01B6-003E8AE5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A0C7B-179A-9D96-5CD2-1853294F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22A33D-B4BE-DD93-5E01-76C9DDEB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60139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532A09-0CC8-658C-9532-451B93C0C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Natural Language Processing (NLP)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Machine Translation:</a:t>
            </a:r>
            <a:r>
              <a:rPr lang="en-US" dirty="0"/>
              <a:t> Tools like Google Translate use deep learning to translate languages with near-human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Chatbots and Virtual Assistants:</a:t>
            </a:r>
            <a:r>
              <a:rPr lang="en-US" dirty="0"/>
              <a:t> Siri, Alexa, and Google Assistant use deep learning for voice recognition and natural language understanding.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Sentiment Analysis:</a:t>
            </a:r>
            <a:r>
              <a:rPr lang="en-US" dirty="0"/>
              <a:t> Businesses analyze customer feedback and social media sentiments using deep learning.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C9D488-9630-F5CC-6877-9F20FE15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FB08-2515-472E-96F9-C860F46C5246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D755B-DF15-EA2A-49A2-5C8B2AD0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BABA7-F9AA-7563-77EB-AF8E5492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DE98B0-9D49-608E-612A-76F00690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7113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D98022-075F-2EAF-FF12-4D9F79DC1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Drug Discovery:</a:t>
            </a:r>
            <a:r>
              <a:rPr lang="en-US" dirty="0"/>
              <a:t> Deep learning models like AlphaFold2 predict protein folding, accelerating drug discovery and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Personalized Medicine:</a:t>
            </a:r>
            <a:r>
              <a:rPr lang="en-US" dirty="0"/>
              <a:t> AI tailors treatments based on patient data, improving healthcare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Robotic Surgery:</a:t>
            </a:r>
            <a:r>
              <a:rPr lang="en-US" dirty="0"/>
              <a:t> AI assists in precision surgeries using deep learning for enhanced vision and control.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DD089-EE4D-D2DC-C721-22378A4B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9596-75F1-4440-991A-889771B06B3A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483CF-0188-AE0D-7789-82B4CA71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AF941-0679-FEDA-B880-25E2789F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9B54F0-E286-F338-6004-BFBE4165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20560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0F5FA-8DB0-C6A4-445B-ECBD3C7D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Entertainment and Media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Content Recommendation:</a:t>
            </a:r>
            <a:r>
              <a:rPr lang="en-US" dirty="0"/>
              <a:t> Netflix, Spotify, and YouTube use deep learning to personalize recommendations for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Deepfake Technology:</a:t>
            </a:r>
            <a:r>
              <a:rPr lang="en-US" dirty="0"/>
              <a:t> While controversial, deepfake technology leverages deep learning for realistic video and audio synthesis.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CGI and Visual Effects:</a:t>
            </a:r>
            <a:r>
              <a:rPr lang="en-US" dirty="0"/>
              <a:t> AI enhances CGI creation in movies and games with realism and automation.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14782-76F5-55C8-0C26-AD352DED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ED030-99CE-405A-8641-43A1DCB00AAE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A2991-2237-20C1-43DF-D0640BEBE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FB236-F91A-17B4-C643-454E57D9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8652A6-CB7A-64CA-1C6D-FA25B2F7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91621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21B2A-1609-B92B-40DA-F261BBA8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Autonomous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Drones:</a:t>
            </a:r>
            <a:r>
              <a:rPr lang="en-US" dirty="0"/>
              <a:t> Deep learning enables autonomous drones for deliveries, surveillance, and search-and-rescue 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Robotics:</a:t>
            </a:r>
            <a:r>
              <a:rPr lang="en-US" dirty="0"/>
              <a:t> Robots powered by AI, such as Boston Dynamics' robots, exhibit remarkable capabilities like balancing and navigating complex terrains.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2ED61-D8E5-1AC2-4A2C-605BD0BA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87AD-0ED1-4D0C-83D6-2928389B6B18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8805F-DA7A-D3A2-D4E9-C6D33F09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5660C-7E70-2733-4572-1C428DFF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81BD7B-2FA4-7D8A-0401-321C83E3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1812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FF29-C491-4AE1-A17E-3AB1271459CB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86C30-38DA-81C2-F740-3F4194AFA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algn="l" rtl="0" eaLnBrk="1" fontAlgn="t" latinLnBrk="0" hangingPunct="1">
              <a:lnSpc>
                <a:spcPct val="107000"/>
              </a:lnSpc>
              <a:spcBef>
                <a:spcPts val="200"/>
              </a:spcBef>
            </a:pPr>
            <a:r>
              <a:rPr lang="en-US" sz="3600" i="0" u="none" strike="noStrike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Deep Learning</a:t>
            </a:r>
            <a:endParaRPr lang="en-US" sz="360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lnSpc>
                <a:spcPct val="107000"/>
              </a:lnSpc>
              <a:spcBef>
                <a:spcPts val="200"/>
              </a:spcBef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3+0</a:t>
            </a:r>
          </a:p>
          <a:p>
            <a:pPr marL="0" algn="l" rtl="0" eaLnBrk="1" fontAlgn="t" latinLnBrk="0" hangingPunct="1">
              <a:lnSpc>
                <a:spcPct val="107000"/>
              </a:lnSpc>
              <a:spcBef>
                <a:spcPts val="200"/>
              </a:spcBef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Understand the </a:t>
            </a:r>
            <a:r>
              <a:rPr lang="en-US" sz="3600" dirty="0">
                <a:solidFill>
                  <a:srgbClr val="00B0F0"/>
                </a:solidFill>
                <a:latin typeface="Calibri" panose="020F0502020204030204" pitchFamily="34" charset="0"/>
              </a:rPr>
              <a:t>Fundamentals of Deep Learning</a:t>
            </a:r>
          </a:p>
          <a:p>
            <a:pPr marL="0" algn="l" rtl="0" eaLnBrk="1" fontAlgn="t" latinLnBrk="0" hangingPunct="1">
              <a:lnSpc>
                <a:spcPct val="107000"/>
              </a:lnSpc>
              <a:spcBef>
                <a:spcPts val="200"/>
              </a:spcBef>
            </a:pPr>
            <a:r>
              <a:rPr lang="en-US" sz="3600" dirty="0">
                <a:solidFill>
                  <a:srgbClr val="00B0F0"/>
                </a:solidFill>
                <a:latin typeface="Calibri" panose="020F0502020204030204" pitchFamily="34" charset="0"/>
              </a:rPr>
              <a:t>Implement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Neural Network Architectures</a:t>
            </a:r>
          </a:p>
          <a:p>
            <a:pPr marL="0" algn="l" rtl="0" eaLnBrk="1" fontAlgn="t" latinLnBrk="0" hangingPunct="1">
              <a:lnSpc>
                <a:spcPct val="107000"/>
              </a:lnSpc>
              <a:spcBef>
                <a:spcPts val="200"/>
              </a:spcBef>
            </a:pPr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</a:rPr>
              <a:t>Solve Real-World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Problems with Deep Learning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5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6533DD-9AB0-7372-C804-F1ECE17C0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Fraud Detection:</a:t>
            </a:r>
            <a:r>
              <a:rPr lang="en-US" dirty="0"/>
              <a:t> Banks and fintech companies use deep learning to detect fraudulent transactions and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Algorithmic Trading:</a:t>
            </a:r>
            <a:r>
              <a:rPr lang="en-US" dirty="0"/>
              <a:t> AI models predict market trends and automate trading decisions with high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Credit Scoring:</a:t>
            </a:r>
            <a:r>
              <a:rPr lang="en-US" dirty="0"/>
              <a:t> Deep learning analyzes vast datasets to assess creditworthiness.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87AA4-CE09-58D1-9A58-F2A1B7E8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0A9-551E-4148-94AB-82423DFB47CA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6F957-0964-30F8-3DD8-050A82E46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60289-2392-DC12-6DD7-4816AA6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B67A3F-F94F-7679-A06F-242B78D6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37589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A31D7-AD8C-45AA-90FC-175AD644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Anaconda</a:t>
            </a:r>
          </a:p>
          <a:p>
            <a:pPr lvl="1"/>
            <a:r>
              <a:rPr lang="en-US" dirty="0">
                <a:hlinkClick r:id="rId2"/>
              </a:rPr>
              <a:t>https://www.anaconda.com/</a:t>
            </a:r>
            <a:endParaRPr lang="en-US" dirty="0"/>
          </a:p>
          <a:p>
            <a:pPr lvl="1"/>
            <a:r>
              <a:rPr lang="en-US" dirty="0"/>
              <a:t>Individual Edition is Free</a:t>
            </a:r>
          </a:p>
          <a:p>
            <a:r>
              <a:rPr lang="en-US" dirty="0" err="1"/>
              <a:t>Conda</a:t>
            </a:r>
            <a:r>
              <a:rPr lang="en-US" dirty="0"/>
              <a:t> Installation of </a:t>
            </a:r>
            <a:r>
              <a:rPr lang="en-US" dirty="0" err="1"/>
              <a:t>Tensorflow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https://docs.anaconda.com/free/anaconda/applications/tensorflow/</a:t>
            </a:r>
            <a:endParaRPr lang="en-US" dirty="0"/>
          </a:p>
          <a:p>
            <a:r>
              <a:rPr lang="en-US" dirty="0"/>
              <a:t>PIP Installation</a:t>
            </a:r>
          </a:p>
          <a:p>
            <a:pPr lvl="1"/>
            <a:r>
              <a:rPr lang="en-US" dirty="0">
                <a:hlinkClick r:id="rId4"/>
              </a:rPr>
              <a:t>https://www.tensorflow.org/install/pip#linux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2EE74-5696-4157-887E-966450C0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C954C-50D8-476E-A447-CB33763B21C1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33F56-5A5C-413D-A3AF-F61FF93A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9821C-40F9-4CBB-BAA5-F6344992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88E7FD-CFEE-4773-AD2A-144E6380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>
                <a:ea typeface="ＭＳ Ｐゴシック" panose="020B0600070205080204" pitchFamily="34" charset="-128"/>
              </a:rPr>
              <a:t>Development Environment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13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F3AB06-CAD6-4A9B-8A73-3F99CE633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typical paper must consists of following main section</a:t>
            </a:r>
          </a:p>
          <a:p>
            <a:pPr lvl="1"/>
            <a:r>
              <a:rPr lang="en-US" dirty="0"/>
              <a:t>Abstract</a:t>
            </a:r>
          </a:p>
          <a:p>
            <a:pPr lvl="2"/>
            <a:r>
              <a:rPr lang="en-US" dirty="0"/>
              <a:t>Should be one paragraph explaining what is being presented in the paper</a:t>
            </a:r>
          </a:p>
          <a:p>
            <a:pPr lvl="1"/>
            <a:r>
              <a:rPr lang="en-US" dirty="0"/>
              <a:t>Introduction</a:t>
            </a:r>
          </a:p>
          <a:p>
            <a:pPr lvl="2"/>
            <a:r>
              <a:rPr lang="en-US" dirty="0"/>
              <a:t>A short explanation of the problem and reviews of the existing research.</a:t>
            </a:r>
          </a:p>
          <a:p>
            <a:pPr lvl="2"/>
            <a:r>
              <a:rPr lang="en-US" dirty="0"/>
              <a:t>You must download and review at least 10-15 papers (Journal Papers are highly encouraged)</a:t>
            </a:r>
          </a:p>
          <a:p>
            <a:pPr lvl="1"/>
            <a:r>
              <a:rPr lang="en-US" dirty="0"/>
              <a:t>Data Set</a:t>
            </a:r>
          </a:p>
          <a:p>
            <a:pPr lvl="2"/>
            <a:r>
              <a:rPr lang="en-US" dirty="0"/>
              <a:t>Which data has been used for this study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Methodology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What method(s) has been implemented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Experimental Results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Explanation of the results obtained. Should include figures, tables etc.</a:t>
            </a:r>
          </a:p>
          <a:p>
            <a:pPr lvl="1"/>
            <a:r>
              <a:rPr lang="en-US" dirty="0"/>
              <a:t>Conclusion</a:t>
            </a:r>
          </a:p>
          <a:p>
            <a:pPr lvl="2"/>
            <a:r>
              <a:rPr lang="en-US" dirty="0"/>
              <a:t>Summarize what you did overall</a:t>
            </a:r>
          </a:p>
          <a:p>
            <a:pPr lvl="1"/>
            <a:r>
              <a:rPr lang="en-US" dirty="0"/>
              <a:t>References</a:t>
            </a:r>
          </a:p>
          <a:p>
            <a:pPr lvl="2"/>
            <a:r>
              <a:rPr lang="en-US" dirty="0"/>
              <a:t>Bibliography of which papers were reviewed or used in the paper</a:t>
            </a:r>
            <a:endParaRPr lang="en-P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6C3D8E-D758-48D2-B9B7-7F5F6B1D3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2D2A-9F92-42EA-AF71-F72077772CF4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FBEFD-F5CA-4E4D-B033-6D387D1B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0E8A7-D66A-49AF-8138-B59124F1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4D51A2-7501-4D4B-8461-E9A9392D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Writing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04079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F08C95-F2A6-4859-BC93-B0B2913B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Lato" panose="020F0502020204030203" pitchFamily="34" charset="0"/>
              </a:rPr>
              <a:t>The easy to use, online, collaborative </a:t>
            </a:r>
            <a:r>
              <a:rPr lang="en-US" sz="3200" dirty="0">
                <a:solidFill>
                  <a:srgbClr val="FF0000"/>
                </a:solidFill>
                <a:latin typeface="Lato" panose="020F0502020204030203" pitchFamily="34" charset="0"/>
              </a:rPr>
              <a:t>LaTeX editor</a:t>
            </a:r>
            <a:r>
              <a:rPr lang="en-US" sz="3200" dirty="0">
                <a:latin typeface="Lato" panose="020F0502020204030203" pitchFamily="34" charset="0"/>
              </a:rPr>
              <a:t>.</a:t>
            </a:r>
          </a:p>
          <a:p>
            <a:r>
              <a:rPr lang="en-US" sz="3200" dirty="0">
                <a:latin typeface="Lato" panose="020F0502020204030203" pitchFamily="34" charset="0"/>
              </a:rPr>
              <a:t>Overleaf is used by over nine million </a:t>
            </a:r>
            <a:r>
              <a:rPr lang="en-US" sz="3200" dirty="0">
                <a:solidFill>
                  <a:srgbClr val="00B050"/>
                </a:solidFill>
                <a:latin typeface="Lato" panose="020F0502020204030203" pitchFamily="34" charset="0"/>
              </a:rPr>
              <a:t>students and academics </a:t>
            </a:r>
            <a:r>
              <a:rPr lang="en-US" sz="3200" dirty="0">
                <a:latin typeface="Lato" panose="020F0502020204030203" pitchFamily="34" charset="0"/>
              </a:rPr>
              <a:t>at 6,800 institutions worldwide</a:t>
            </a:r>
          </a:p>
          <a:p>
            <a:r>
              <a:rPr lang="en-US" sz="3200" dirty="0">
                <a:latin typeface="Lato" panose="020F0502020204030203" pitchFamily="34" charset="0"/>
              </a:rPr>
              <a:t>Work from </a:t>
            </a:r>
            <a:r>
              <a:rPr lang="en-US" sz="3200" dirty="0">
                <a:solidFill>
                  <a:srgbClr val="0070C0"/>
                </a:solidFill>
                <a:latin typeface="Lato" panose="020F0502020204030203" pitchFamily="34" charset="0"/>
              </a:rPr>
              <a:t>anywhere</a:t>
            </a:r>
          </a:p>
          <a:p>
            <a:r>
              <a:rPr lang="en-US" sz="3200" dirty="0">
                <a:solidFill>
                  <a:srgbClr val="0070C0"/>
                </a:solidFill>
                <a:latin typeface="Lato" panose="020F0502020204030203" pitchFamily="34" charset="0"/>
                <a:hlinkClick r:id="rId2"/>
              </a:rPr>
              <a:t>https://www.overleaf.com</a:t>
            </a:r>
            <a:endParaRPr lang="en-US" sz="3200" dirty="0">
              <a:solidFill>
                <a:srgbClr val="0070C0"/>
              </a:solidFill>
              <a:latin typeface="Lato" panose="020F0502020204030203" pitchFamily="34" charset="0"/>
            </a:endParaRPr>
          </a:p>
          <a:p>
            <a:endParaRPr lang="en-US" sz="3200" dirty="0">
              <a:latin typeface="Lato" panose="020F0502020204030203" pitchFamily="34" charset="0"/>
            </a:endParaRPr>
          </a:p>
          <a:p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B010D-A9A8-47D0-A644-D0E5F362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0633-417B-4681-A745-4FFE4153473D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B6BE6-CCF6-4645-B261-7897DB6E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FB4CA-AE9E-40E5-BC11-CE03DB79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2AAA7A-644E-4B2A-9B7A-945B5E3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Overleaf	</a:t>
            </a:r>
          </a:p>
        </p:txBody>
      </p:sp>
    </p:spTree>
    <p:extLst>
      <p:ext uri="{BB962C8B-B14F-4D97-AF65-F5344CB8AC3E}">
        <p14:creationId xmlns:p14="http://schemas.microsoft.com/office/powerpoint/2010/main" val="2276501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BF266-480A-47AA-AD13-5009240E2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Step 1. Select a Topic </a:t>
            </a:r>
          </a:p>
          <a:p>
            <a:pPr lvl="1"/>
            <a:r>
              <a:rPr lang="en-US" dirty="0"/>
              <a:t>Your interests and Skills</a:t>
            </a:r>
          </a:p>
          <a:p>
            <a:pPr lvl="1"/>
            <a:r>
              <a:rPr lang="en-US" dirty="0"/>
              <a:t>Supervisor / Project</a:t>
            </a:r>
          </a:p>
          <a:p>
            <a:pPr lvl="1"/>
            <a:r>
              <a:rPr lang="en-US" dirty="0"/>
              <a:t>Availability of resources</a:t>
            </a:r>
          </a:p>
          <a:p>
            <a:r>
              <a:rPr lang="en-US" dirty="0"/>
              <a:t>Step 2. Search for Relevant Information</a:t>
            </a:r>
          </a:p>
          <a:p>
            <a:pPr lvl="1"/>
            <a:r>
              <a:rPr lang="en-US" dirty="0"/>
              <a:t>IEEE Explore</a:t>
            </a:r>
          </a:p>
          <a:p>
            <a:pPr lvl="1"/>
            <a:r>
              <a:rPr lang="en-US" dirty="0"/>
              <a:t>Springer </a:t>
            </a:r>
          </a:p>
          <a:p>
            <a:pPr lvl="1"/>
            <a:r>
              <a:rPr lang="en-US" dirty="0"/>
              <a:t>Scopus</a:t>
            </a:r>
          </a:p>
          <a:p>
            <a:pPr lvl="1"/>
            <a:r>
              <a:rPr lang="en-US" dirty="0"/>
              <a:t>Web of Science</a:t>
            </a:r>
          </a:p>
          <a:p>
            <a:pPr lvl="1"/>
            <a:r>
              <a:rPr lang="en-US" dirty="0"/>
              <a:t>Google Scholar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C53EC-6259-41FB-BC78-FCACB90C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31F8-36CB-4C71-82EF-2990D60E246F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BDC5C-7B28-4388-8E04-76A9C9EB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06AB-98B7-45D8-B658-97A54BDE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9D152F-5928-41F2-AACD-A5BD53E8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Research</a:t>
            </a:r>
          </a:p>
        </p:txBody>
      </p:sp>
    </p:spTree>
    <p:extLst>
      <p:ext uri="{BB962C8B-B14F-4D97-AF65-F5344CB8AC3E}">
        <p14:creationId xmlns:p14="http://schemas.microsoft.com/office/powerpoint/2010/main" val="38006495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C10B8-2B90-494C-B35A-2F57AC33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Step 3. Organize  Resources</a:t>
            </a:r>
          </a:p>
          <a:p>
            <a:pPr lvl="1"/>
            <a:r>
              <a:rPr lang="en-US" dirty="0"/>
              <a:t>Zotero</a:t>
            </a:r>
          </a:p>
          <a:p>
            <a:pPr lvl="1"/>
            <a:r>
              <a:rPr lang="en-US" dirty="0"/>
              <a:t>EndNote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Mendeley</a:t>
            </a:r>
          </a:p>
          <a:p>
            <a:pPr lvl="1"/>
            <a:r>
              <a:rPr lang="en-US" dirty="0" err="1"/>
              <a:t>JabRef</a:t>
            </a:r>
            <a:endParaRPr lang="en-US" dirty="0"/>
          </a:p>
          <a:p>
            <a:pPr lvl="1"/>
            <a:r>
              <a:rPr lang="en-US" dirty="0"/>
              <a:t>License</a:t>
            </a:r>
          </a:p>
          <a:p>
            <a:pPr lvl="1"/>
            <a:r>
              <a:rPr lang="en-US" dirty="0" err="1"/>
              <a:t>MarginNote</a:t>
            </a:r>
            <a:endParaRPr lang="en-US" dirty="0"/>
          </a:p>
          <a:p>
            <a:r>
              <a:rPr lang="en-US" dirty="0"/>
              <a:t>Step 4. Write Paper</a:t>
            </a:r>
          </a:p>
          <a:p>
            <a:pPr lvl="1"/>
            <a:r>
              <a:rPr lang="en-US" dirty="0"/>
              <a:t>Outline the Paper </a:t>
            </a:r>
          </a:p>
          <a:p>
            <a:pPr lvl="1"/>
            <a:r>
              <a:rPr lang="en-US" dirty="0"/>
              <a:t>Take Notes </a:t>
            </a:r>
          </a:p>
          <a:p>
            <a:pPr lvl="1"/>
            <a:r>
              <a:rPr lang="en-US" dirty="0"/>
              <a:t>Avoid Plagiarism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D31CD-00B5-47DF-B928-CB0D6248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BC34-95A8-454A-B138-89ADB2DF5D50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BA300-CE53-4440-ADAC-22A7E712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31E06-046E-433E-95B7-5464F6E0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61DDC5-4F17-4184-8DAC-505DF634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Research..</a:t>
            </a:r>
          </a:p>
        </p:txBody>
      </p:sp>
    </p:spTree>
    <p:extLst>
      <p:ext uri="{BB962C8B-B14F-4D97-AF65-F5344CB8AC3E}">
        <p14:creationId xmlns:p14="http://schemas.microsoft.com/office/powerpoint/2010/main" val="1472337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7B2D8C-0701-BEE6-E938-D30FDB6FE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Learning, Ian Goodfellow, Yoshua Bengio, Aaron Courville</a:t>
            </a:r>
          </a:p>
          <a:p>
            <a:r>
              <a:rPr lang="en-US" dirty="0"/>
              <a:t>Lectures of Prof. Dr.-Ing. Andreas Geiger, Autonomous Vision Group, University of Tubingen 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/>
              <a:t>Lecture notes of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Bhiksha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Raj, Rita Singh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32F09-2146-FE65-2C40-56FABD7A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0A79-544F-47A6-AE06-2C7519C67CDE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EF7DD-58D3-CF8D-0FF0-1A565069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F9769-909D-AD24-DCE9-4CF5B29A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E48F2C-15B9-07DF-4841-4E32C8F1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12306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67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34022-AC2E-4FD9-8282-386F712B67FF}" type="datetime1">
              <a:rPr lang="en-US" smtClean="0"/>
              <a:t>19-Aug-25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0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DC06A-2AE3-4A87-8A96-524AD37D5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</a:t>
            </a:r>
            <a:r>
              <a:rPr lang="en-US" dirty="0"/>
              <a:t>be shared via </a:t>
            </a:r>
            <a:r>
              <a:rPr lang="en-US" dirty="0">
                <a:solidFill>
                  <a:srgbClr val="FF0000"/>
                </a:solidFill>
              </a:rPr>
              <a:t>Google Classroom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</a:rPr>
              <a:t>Class Code</a:t>
            </a:r>
            <a:endParaRPr lang="en-PK" dirty="0">
              <a:solidFill>
                <a:srgbClr val="0070C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DCFD0-A2E1-40C1-BF82-D309D6B4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C812-5D5E-40E9-84D7-2D72880DFF8C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86768-7462-4A85-B79C-3313B31A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97BE7-9C11-4126-A14A-AC44D5B8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150192-A01B-4697-A1C8-94293465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PK" dirty="0"/>
          </a:p>
        </p:txBody>
      </p:sp>
      <p:sp>
        <p:nvSpPr>
          <p:cNvPr id="7" name="Rectangle 6"/>
          <p:cNvSpPr/>
          <p:nvPr/>
        </p:nvSpPr>
        <p:spPr>
          <a:xfrm>
            <a:off x="1828800" y="2667000"/>
            <a:ext cx="82296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rgbClr val="FF0000"/>
                </a:solidFill>
              </a:rPr>
              <a:t>sr2pyool</a:t>
            </a:r>
            <a:endParaRPr lang="en-US" sz="28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8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no official prerequisite for this course.</a:t>
            </a:r>
          </a:p>
          <a:p>
            <a:r>
              <a:rPr lang="en-US" dirty="0"/>
              <a:t>Concepts of </a:t>
            </a:r>
            <a:r>
              <a:rPr lang="en-US" dirty="0">
                <a:solidFill>
                  <a:srgbClr val="0070C0"/>
                </a:solidFill>
              </a:rPr>
              <a:t>Machine Learning</a:t>
            </a:r>
          </a:p>
          <a:p>
            <a:r>
              <a:rPr lang="en-US" dirty="0"/>
              <a:t>Good </a:t>
            </a:r>
            <a:r>
              <a:rPr lang="en-US" dirty="0">
                <a:solidFill>
                  <a:srgbClr val="00B050"/>
                </a:solidFill>
              </a:rPr>
              <a:t>programming skills </a:t>
            </a:r>
            <a:r>
              <a:rPr lang="en-US" dirty="0"/>
              <a:t>especially with one of the following tools:</a:t>
            </a:r>
          </a:p>
          <a:p>
            <a:pPr lvl="1"/>
            <a:r>
              <a:rPr lang="en-US" dirty="0"/>
              <a:t>Python / C++/Java </a:t>
            </a:r>
          </a:p>
          <a:p>
            <a:r>
              <a:rPr lang="en-US" dirty="0"/>
              <a:t>Machine Learning Frameworks</a:t>
            </a:r>
          </a:p>
          <a:p>
            <a:pPr lvl="1"/>
            <a:r>
              <a:rPr lang="en-US" dirty="0"/>
              <a:t>Scikit-Learn 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</a:rPr>
              <a:t>Tensorflow</a:t>
            </a:r>
            <a:r>
              <a:rPr lang="en-US" b="1" dirty="0">
                <a:solidFill>
                  <a:srgbClr val="0070C0"/>
                </a:solidFill>
              </a:rPr>
              <a:t> / </a:t>
            </a:r>
            <a:r>
              <a:rPr lang="en-US" b="1" dirty="0" err="1">
                <a:solidFill>
                  <a:srgbClr val="0070C0"/>
                </a:solidFill>
              </a:rPr>
              <a:t>Keras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, </a:t>
            </a:r>
            <a:r>
              <a:rPr lang="en-US" b="1" dirty="0" err="1"/>
              <a:t>PyTorch</a:t>
            </a:r>
            <a:r>
              <a:rPr lang="en-US" dirty="0"/>
              <a:t>, DEEPLEARNING4J, Microsoft Cognitive Toolkit, Caffe 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ECFA-0EE0-4558-829F-7B6066361D90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Prerequisite(s)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6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1B3CF-C555-9429-B427-6E0486779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official Text Book to follow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BA09A-073B-5E27-A664-1CF7DE47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DB13-0F1B-4073-B4F5-092762886E60}" type="datetime1">
              <a:rPr lang="en-US" smtClean="0"/>
              <a:t>19-Aug-25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F37CE-74F7-CC65-89A3-ADE36A67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   Dr. Noshina Tariq (Thanks to Dr Akhter Jamil)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3FADA-4322-2914-5417-09D7D6C7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D028E1-4633-F10C-B485-29A95604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 Book</a:t>
            </a:r>
            <a:endParaRPr lang="en-US" dirty="0"/>
          </a:p>
        </p:txBody>
      </p:sp>
      <p:sp>
        <p:nvSpPr>
          <p:cNvPr id="7" name="AutoShape 2" descr="A humorous and whimsical scene featuring a student looking confused in a classroom, holding an empty notebook labeled 'No Textbook' on the cover. The classroom is colorful and lively, with quirky elements like floating books, a teacher pointing at an invisible chalkboard, and a comical giant pencil leaning against the wall. The atmosphere is lighthearted and exaggerated, evoking a sense of fun and absurdity.">
            <a:extLst>
              <a:ext uri="{FF2B5EF4-FFF2-40B4-BE49-F238E27FC236}">
                <a16:creationId xmlns:a16="http://schemas.microsoft.com/office/drawing/2014/main" id="{2968C27D-F440-97EE-2D72-D1CF52295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FDB2A5-4F25-B437-449A-2EB04C35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601876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16595</TotalTime>
  <Words>3426</Words>
  <Application>Microsoft Office PowerPoint</Application>
  <PresentationFormat>Widescreen</PresentationFormat>
  <Paragraphs>694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3" baseType="lpstr">
      <vt:lpstr>ＭＳ Ｐゴシック</vt:lpstr>
      <vt:lpstr>SimSun</vt:lpstr>
      <vt:lpstr></vt:lpstr>
      <vt:lpstr>arial</vt:lpstr>
      <vt:lpstr>arial</vt:lpstr>
      <vt:lpstr>Arial MT</vt:lpstr>
      <vt:lpstr>Calibri</vt:lpstr>
      <vt:lpstr>Cambria</vt:lpstr>
      <vt:lpstr>Lato</vt:lpstr>
      <vt:lpstr>Open Sans</vt:lpstr>
      <vt:lpstr>Roboto Lt</vt:lpstr>
      <vt:lpstr>Times New Roman</vt:lpstr>
      <vt:lpstr>TimesTen-Roman</vt:lpstr>
      <vt:lpstr>Wingdings</vt:lpstr>
      <vt:lpstr>Wingdings 2</vt:lpstr>
      <vt:lpstr>Office Theme</vt:lpstr>
      <vt:lpstr>PowerPoint Presentation</vt:lpstr>
      <vt:lpstr>Instructor Information</vt:lpstr>
      <vt:lpstr>Meeting Hours (Tentative)</vt:lpstr>
      <vt:lpstr>It’s Your Turn</vt:lpstr>
      <vt:lpstr>An activity</vt:lpstr>
      <vt:lpstr>Course Information</vt:lpstr>
      <vt:lpstr>Course Materials</vt:lpstr>
      <vt:lpstr>Prerequisite(s)</vt:lpstr>
      <vt:lpstr>Text Book</vt:lpstr>
      <vt:lpstr>Reference Books</vt:lpstr>
      <vt:lpstr>Reference Book(s)</vt:lpstr>
      <vt:lpstr>Grading Policy</vt:lpstr>
      <vt:lpstr>Grading Policy</vt:lpstr>
      <vt:lpstr>Explanation of Assessment</vt:lpstr>
      <vt:lpstr>Submission for Assignment / Project</vt:lpstr>
      <vt:lpstr>Course Plagiarism Policy</vt:lpstr>
      <vt:lpstr>Missed Assessment</vt:lpstr>
      <vt:lpstr>Course Plagiarism Policy</vt:lpstr>
      <vt:lpstr>Attendance policy</vt:lpstr>
      <vt:lpstr>Student Responsibility</vt:lpstr>
      <vt:lpstr>Motivational Stuff</vt:lpstr>
      <vt:lpstr>Classroom Engagement</vt:lpstr>
      <vt:lpstr>Course philosophy and resources</vt:lpstr>
      <vt:lpstr>Goals of this Course</vt:lpstr>
      <vt:lpstr>Reading Papers</vt:lpstr>
      <vt:lpstr>Course Objectives: By the end of the course, you will be able to…</vt:lpstr>
      <vt:lpstr>Course Objectives: By the end of the course you will be able to…</vt:lpstr>
      <vt:lpstr>Lecture Style</vt:lpstr>
      <vt:lpstr>Outline</vt:lpstr>
      <vt:lpstr>Outline</vt:lpstr>
      <vt:lpstr>Outline</vt:lpstr>
      <vt:lpstr>Lecture #1</vt:lpstr>
      <vt:lpstr>Goals</vt:lpstr>
      <vt:lpstr>PowerPoint Presentation</vt:lpstr>
      <vt:lpstr>PowerPoint Presentation</vt:lpstr>
      <vt:lpstr>Machine Learning in Action</vt:lpstr>
      <vt:lpstr>Machine Learning in Action</vt:lpstr>
      <vt:lpstr>Machine Learning in Action</vt:lpstr>
      <vt:lpstr>Machine Learning in Action</vt:lpstr>
      <vt:lpstr>Machine Learning in Action</vt:lpstr>
      <vt:lpstr>Machine Learning in Action</vt:lpstr>
      <vt:lpstr>Machine Learning in Action</vt:lpstr>
      <vt:lpstr>AI in E-Commerce</vt:lpstr>
      <vt:lpstr>Breakthroughs with neural networks</vt:lpstr>
      <vt:lpstr>Breakthrough with neural networks (2016)</vt:lpstr>
      <vt:lpstr>Breakthroughs with neural networks</vt:lpstr>
      <vt:lpstr>Success with neural networks</vt:lpstr>
      <vt:lpstr>And now…</vt:lpstr>
      <vt:lpstr>PowerPoint Presentation</vt:lpstr>
      <vt:lpstr>Why ML?</vt:lpstr>
      <vt:lpstr>Human Analogy</vt:lpstr>
      <vt:lpstr>Why ML?</vt:lpstr>
      <vt:lpstr>Why ML?</vt:lpstr>
      <vt:lpstr>Why ML?</vt:lpstr>
      <vt:lpstr>AI Applications</vt:lpstr>
      <vt:lpstr>AI Applications</vt:lpstr>
      <vt:lpstr>AI Applications</vt:lpstr>
      <vt:lpstr>AI Applications</vt:lpstr>
      <vt:lpstr>AI Applications</vt:lpstr>
      <vt:lpstr>AI Applications</vt:lpstr>
      <vt:lpstr>Development Environment Setup</vt:lpstr>
      <vt:lpstr>Paper Writing</vt:lpstr>
      <vt:lpstr>Overleaf </vt:lpstr>
      <vt:lpstr>Getting Started with Research</vt:lpstr>
      <vt:lpstr>Getting Started with Research..</vt:lpstr>
      <vt:lpstr>References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KING's LAPTOP STORE</cp:lastModifiedBy>
  <cp:revision>1338</cp:revision>
  <dcterms:created xsi:type="dcterms:W3CDTF">2006-08-16T00:00:00Z</dcterms:created>
  <dcterms:modified xsi:type="dcterms:W3CDTF">2025-08-19T15:10:43Z</dcterms:modified>
</cp:coreProperties>
</file>